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3" r:id="rId3"/>
    <p:sldId id="384" r:id="rId4"/>
    <p:sldId id="389" r:id="rId5"/>
    <p:sldId id="385" r:id="rId6"/>
    <p:sldId id="387" r:id="rId7"/>
    <p:sldId id="388" r:id="rId8"/>
    <p:sldId id="257" r:id="rId9"/>
    <p:sldId id="258" r:id="rId10"/>
    <p:sldId id="259" r:id="rId11"/>
    <p:sldId id="382" r:id="rId12"/>
    <p:sldId id="260" r:id="rId13"/>
    <p:sldId id="261" r:id="rId14"/>
    <p:sldId id="262" r:id="rId15"/>
    <p:sldId id="3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682A9-11BC-4BB4-9E81-9324104AE622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8598D-37B5-4C4D-84B3-171746B252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4583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EFD7-CCA1-E34E-9D35-07932A3C41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2EFD7-CCA1-E34E-9D35-07932A3C41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As of Feb. 29</a:t>
            </a:r>
            <a:r>
              <a:rPr lang="en-US" dirty="0">
                <a:cs typeface="+mn-lt"/>
              </a:rPr>
              <a:t/>
            </a:r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EDDUG BSC: Preliminary Operations Manual </a:t>
            </a:r>
            <a:r>
              <a:rPr lang="en-US" dirty="0"/>
              <a:t>for Overseas Promotion of Construction and Related Engineering Services by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28E73-A81F-49D1-9725-56F20E695D4D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9491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D61C-5073-43C4-B2F2-ED7ABD38A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65F25-29AC-4592-83B6-176A23F5B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20E84-1E01-4AA2-BD1A-D45586BA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A6BA7-5408-4158-9B08-7CA1A6DF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48D6-6C61-4FB9-A776-F4B3C45F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603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AC3F-9115-422B-8E11-713D172B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8E070-B1E8-4116-9CDF-E77700088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C8D7E-C16C-4DA0-8CD2-EF413190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898C4-4FD6-4E70-A898-20B8C47C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5ECA5-7531-4822-8682-333C8AFD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2373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108DA-55C9-4EBF-8C8C-4A8CA6FD9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5B836-3098-4D91-871A-F803A3ACA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77EB5-522B-4BD8-9979-EF480640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814F-5A4B-4F63-83C8-DA776979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12EC-53F8-4118-9C8E-46C90D05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995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72FC-B6A4-4FDA-81DB-2076FF01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6F9E4-A461-4026-A8BE-426DF608C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BC9E1-69D7-475E-8A15-8ED09E81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48608-0BD5-4214-B970-B3C0782C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8DA48-C840-4EC1-A33F-276C4E6C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5062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CB19-9532-49C3-B87D-9DE05A27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9A24A-51A3-4B31-A46B-72DB6C3ED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33272-501A-4347-841B-2841D751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0D8D1-C04A-4E3D-8540-6CEFB1E9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38463-9210-4DDC-92FE-0D2042F9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7630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04B93-6252-4DC8-82E9-FAB4E953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0944-A801-4928-B9F7-5A8A532F3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09706-CDC3-42CF-A44C-B6DC8BA03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6F86D-F4F0-4535-B4D1-8474064C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729E4-911F-4AB5-8AAA-6620425E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AB205-F30C-4463-837C-E443DA5E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3280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5150-06C3-4ED7-A94A-BD9317E7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05CFA-5BC4-479E-BA20-D08FDEA17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C5424-C0EF-4CBB-B674-DAFDA0959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60ACB-7BD1-42BE-8CFE-3128CAEC3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626F7-A23E-4F9A-97BD-694A0CFEB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DEA8E-4CCD-4AAC-B6FD-82616B5A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B07F5-12C4-44EA-8009-BCDA1810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13F45-2BF7-4045-B853-BC2568EE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9098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F833-A1B2-4D6F-B409-806D02D2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20F43-10BA-4D9F-9046-30A5D6C5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41C05-0D4F-4FA9-9751-82F8136C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0E2DF-3059-40EE-B9D0-F741CEF4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04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6FDF8-E76F-4D91-A4C9-85FB06AF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5DF34-44BE-47C9-B169-2EDFD8AA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8D8C8-506B-459B-A9E6-F7A7E8A0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8192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C7C3-552E-4398-B48B-EE04EE3A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3685-E21E-4471-A37B-F4812F14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27B2A-1AAA-46B1-8A32-F6B8CF82B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8B058-71B2-4641-9A75-0ABBAB9A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A1D5F-2473-4E4F-9218-5DAB9BD4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C1A18-C910-48C1-977A-DC63F268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95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35DA-30D1-45EB-9FCE-73892678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2E687-A0C9-4733-A36F-97A8F0847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0072-EF1F-438E-9C31-5D121E2F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A3215-2201-4172-8709-990CA1D7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5E172-EF4E-48F5-BEF3-9288C822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D608D-F5A6-49BE-B27F-A7F0491C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2985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D71B4-D967-4BC0-B401-733BB6C9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3FD6-3CA0-4AB6-8377-D6F197F3A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FE310-28D3-4BB1-B217-9E6B0D43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1A13-6667-4D93-86A0-72B6FA5B3BB9}" type="datetimeFigureOut">
              <a:rPr lang="en-PH" smtClean="0"/>
              <a:t>3/5/2024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82A7-8184-4DFA-B9A4-C8336E17C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739DE-3FA5-4B38-94EB-A34B92C70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ACF4-086B-4995-8EA7-1ADA71CFDB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3613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5B6265-9EAB-6AC2-D479-A07080C5637D}"/>
              </a:ext>
            </a:extLst>
          </p:cNvPr>
          <p:cNvSpPr/>
          <p:nvPr/>
        </p:nvSpPr>
        <p:spPr>
          <a:xfrm>
            <a:off x="0" y="0"/>
            <a:ext cx="12192000" cy="693223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64338-64A3-4143-B1FD-3DE4804DD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6187"/>
            <a:ext cx="9144000" cy="101985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reakthrough Goals</a:t>
            </a:r>
          </a:p>
        </p:txBody>
      </p:sp>
    </p:spTree>
    <p:extLst>
      <p:ext uri="{BB962C8B-B14F-4D97-AF65-F5344CB8AC3E}">
        <p14:creationId xmlns:p14="http://schemas.microsoft.com/office/powerpoint/2010/main" val="42369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BF9E5-3FCD-C98B-19F3-BEBAD4DF6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D389B7-9376-A5F5-D0E8-F88D181C413F}"/>
              </a:ext>
            </a:extLst>
          </p:cNvPr>
          <p:cNvGraphicFramePr>
            <a:graphicFrameLocks noGrp="1"/>
          </p:cNvGraphicFramePr>
          <p:nvPr/>
        </p:nvGraphicFramePr>
        <p:xfrm>
          <a:off x="2200275" y="2349429"/>
          <a:ext cx="7791450" cy="1497952"/>
        </p:xfrm>
        <a:graphic>
          <a:graphicData uri="http://schemas.openxmlformats.org/drawingml/2006/table">
            <a:tbl>
              <a:tblPr/>
              <a:tblGrid>
                <a:gridCol w="7791450">
                  <a:extLst>
                    <a:ext uri="{9D8B030D-6E8A-4147-A177-3AD203B41FA5}">
                      <a16:colId xmlns:a16="http://schemas.microsoft.com/office/drawing/2014/main" val="2305846243"/>
                    </a:ext>
                  </a:extLst>
                </a:gridCol>
              </a:tblGrid>
              <a:tr h="1497952">
                <a:tc>
                  <a:txBody>
                    <a:bodyPr/>
                    <a:lstStyle/>
                    <a:p>
                      <a:pPr algn="ctr" fontAlgn="base"/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Establishment of online payment facility for arbitration and mediation services by 2025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Establish online payment </a:t>
                      </a:r>
                      <a:r>
                        <a:rPr lang="en-US" sz="2400" b="1" i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facilit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459580"/>
                  </a:ext>
                </a:extLst>
              </a:tr>
            </a:tbl>
          </a:graphicData>
        </a:graphic>
      </p:graphicFrame>
      <p:sp>
        <p:nvSpPr>
          <p:cNvPr id="8" name="TextBox 5">
            <a:extLst>
              <a:ext uri="{FF2B5EF4-FFF2-40B4-BE49-F238E27FC236}">
                <a16:creationId xmlns:a16="http://schemas.microsoft.com/office/drawing/2014/main" id="{6A93940A-E465-BECC-A67E-538071407CAB}"/>
              </a:ext>
            </a:extLst>
          </p:cNvPr>
          <p:cNvSpPr txBox="1"/>
          <p:nvPr/>
        </p:nvSpPr>
        <p:spPr>
          <a:xfrm>
            <a:off x="1696107" y="4236599"/>
            <a:ext cx="386715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1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at least one online payment facility for arbitration and mediation services by end of 2024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5D832B-A8C8-E90D-8808-E2E931D7C3A6}"/>
              </a:ext>
            </a:extLst>
          </p:cNvPr>
          <p:cNvSpPr>
            <a:spLocks noGrp="1"/>
          </p:cNvSpPr>
          <p:nvPr/>
        </p:nvSpPr>
        <p:spPr>
          <a:xfrm>
            <a:off x="1981200" y="253311"/>
            <a:ext cx="8229600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altLang="en-US" b="1" dirty="0">
                <a:solidFill>
                  <a:srgbClr val="0070C0"/>
                </a:solidFill>
              </a:rPr>
              <a:t>BREAKTHROUGH GOAL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056D101-36C1-74D4-EAB5-9B987028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8713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32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_______________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6E42239-EF23-9EDD-1B4D-E0650F33AF8C}"/>
              </a:ext>
            </a:extLst>
          </p:cNvPr>
          <p:cNvSpPr txBox="1"/>
          <p:nvPr/>
        </p:nvSpPr>
        <p:spPr>
          <a:xfrm>
            <a:off x="1952808" y="1644095"/>
            <a:ext cx="824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CONSTRUCTION INDUSTRY ARBITRATION COMMISSION</a:t>
            </a:r>
            <a:endParaRPr lang="en-PH" sz="2800" dirty="0">
              <a:solidFill>
                <a:srgbClr val="C00000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1F5CE21-B2C5-5E4F-A617-2CB79CD2FC6B}"/>
              </a:ext>
            </a:extLst>
          </p:cNvPr>
          <p:cNvSpPr txBox="1"/>
          <p:nvPr/>
        </p:nvSpPr>
        <p:spPr>
          <a:xfrm>
            <a:off x="6628743" y="4098099"/>
            <a:ext cx="386715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2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a Memorandum of Agreement with payment partners.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A62AF6-E469-4148-B278-DFF4045D9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10758"/>
              </p:ext>
            </p:extLst>
          </p:nvPr>
        </p:nvGraphicFramePr>
        <p:xfrm>
          <a:off x="2200275" y="2349429"/>
          <a:ext cx="7791450" cy="1644601"/>
        </p:xfrm>
        <a:graphic>
          <a:graphicData uri="http://schemas.openxmlformats.org/drawingml/2006/table">
            <a:tbl>
              <a:tblPr/>
              <a:tblGrid>
                <a:gridCol w="7791450">
                  <a:extLst>
                    <a:ext uri="{9D8B030D-6E8A-4147-A177-3AD203B41FA5}">
                      <a16:colId xmlns:a16="http://schemas.microsoft.com/office/drawing/2014/main" val="2305846243"/>
                    </a:ext>
                  </a:extLst>
                </a:gridCol>
              </a:tblGrid>
              <a:tr h="1644601">
                <a:tc>
                  <a:txBody>
                    <a:bodyPr/>
                    <a:lstStyle/>
                    <a:p>
                      <a:pPr algn="ctr" fontAlgn="base"/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L="0" algn="ctr" defTabSz="914400" rtl="0" eaLnBrk="1" fontAlgn="base" latinLnBrk="0" hangingPunct="1"/>
                      <a:r>
                        <a:rPr lang="en-PH" sz="2400" b="1" i="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Institutionalize adjudication as an alternate mode of dispute resolution in payment claims.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Establish online payment </a:t>
                      </a:r>
                      <a:r>
                        <a:rPr lang="en-US" sz="2400" b="1" i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facilit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4595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C3B94E0-396B-DF49-9DF7-B4A09940E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" y="8018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F298D-AADF-B248-8ED3-6B4E2F21C47A}"/>
              </a:ext>
            </a:extLst>
          </p:cNvPr>
          <p:cNvSpPr txBox="1"/>
          <p:nvPr/>
        </p:nvSpPr>
        <p:spPr>
          <a:xfrm>
            <a:off x="1164566" y="4477662"/>
            <a:ext cx="266556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1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l" rtl="0" fontAlgn="base"/>
            <a:r>
              <a:rPr lang="en-PH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PH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fontAlgn="base">
              <a:defRPr/>
            </a:pPr>
            <a:r>
              <a:rPr lang="en-PH" dirty="0">
                <a:solidFill>
                  <a:srgbClr val="000000"/>
                </a:solidFill>
                <a:latin typeface="Calibri" panose="020F0502020204030204" pitchFamily="34" charset="0"/>
              </a:rPr>
              <a:t>Finalize Adjudication Rules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CBE114-9CEB-2444-A3B9-E4A551EEDE05}"/>
              </a:ext>
            </a:extLst>
          </p:cNvPr>
          <p:cNvSpPr>
            <a:spLocks noGrp="1"/>
          </p:cNvSpPr>
          <p:nvPr/>
        </p:nvSpPr>
        <p:spPr>
          <a:xfrm>
            <a:off x="1981200" y="253311"/>
            <a:ext cx="8229600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altLang="en-US" b="1" dirty="0">
                <a:solidFill>
                  <a:srgbClr val="0070C0"/>
                </a:solidFill>
              </a:rPr>
              <a:t>BREAKTHROUGH GOAL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BACC657-2CA2-F441-94FE-83F2E6CC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844" y="222053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32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_______________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C9E34DE-BAE1-D547-AFFD-66FF0FF5932B}"/>
              </a:ext>
            </a:extLst>
          </p:cNvPr>
          <p:cNvSpPr txBox="1"/>
          <p:nvPr/>
        </p:nvSpPr>
        <p:spPr>
          <a:xfrm>
            <a:off x="1952808" y="1644095"/>
            <a:ext cx="824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CONSTRUCTION INDUSTRY ARBITRATION COMMISSION</a:t>
            </a:r>
            <a:endParaRPr lang="en-PH" sz="2800" dirty="0">
              <a:solidFill>
                <a:srgbClr val="C0000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C36D781-BD56-274A-BAD4-5937F57F84FD}"/>
              </a:ext>
            </a:extLst>
          </p:cNvPr>
          <p:cNvSpPr txBox="1"/>
          <p:nvPr/>
        </p:nvSpPr>
        <p:spPr>
          <a:xfrm>
            <a:off x="4416725" y="4477661"/>
            <a:ext cx="294735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2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l" rtl="0" fontAlgn="base"/>
            <a:r>
              <a:rPr lang="en-PH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PH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fontAlgn="base">
              <a:defRPr/>
            </a:pPr>
            <a:r>
              <a:rPr lang="en-PH" dirty="0">
                <a:solidFill>
                  <a:srgbClr val="000000"/>
                </a:solidFill>
                <a:latin typeface="Calibri" panose="020F0502020204030204" pitchFamily="34" charset="0"/>
              </a:rPr>
              <a:t>Train and certify adjudicators​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290160A-C5F1-7D4E-A7D1-3B4319BD02BF}"/>
              </a:ext>
            </a:extLst>
          </p:cNvPr>
          <p:cNvSpPr txBox="1"/>
          <p:nvPr/>
        </p:nvSpPr>
        <p:spPr>
          <a:xfrm>
            <a:off x="7950680" y="4477660"/>
            <a:ext cx="294735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3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l" rtl="0" fontAlgn="base"/>
            <a:r>
              <a:rPr lang="en-PH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PH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fontAlgn="base">
              <a:defRPr/>
            </a:pPr>
            <a:r>
              <a:rPr lang="en-PH" dirty="0">
                <a:solidFill>
                  <a:srgbClr val="000000"/>
                </a:solidFill>
                <a:latin typeface="Calibri" panose="020F0502020204030204" pitchFamily="34" charset="0"/>
              </a:rPr>
              <a:t>Adjudicate payment disputes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72836" y="1898073"/>
          <a:ext cx="10446328" cy="228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2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3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dobe Gothic Std B" panose="020B0800000000000000" pitchFamily="34" charset="-128"/>
                          <a:cs typeface="+mn-cs"/>
                        </a:rPr>
                        <a:t>BREAKTHROUGH</a:t>
                      </a:r>
                      <a:r>
                        <a:rPr lang="en-PH" sz="36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dobe Gothic Std B" panose="020B0800000000000000" pitchFamily="34" charset="-128"/>
                          <a:cs typeface="+mn-cs"/>
                        </a:rPr>
                        <a:t> GOAL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2800" b="1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Adobe Gothic Std B" panose="020B0800000000000000" pitchFamily="34" charset="-128"/>
                        <a:cs typeface="+mn-cs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Adoption of the Career Pathways model for the Philippine construction workforce by 2028</a:t>
                      </a:r>
                    </a:p>
                  </a:txBody>
                  <a:tcPr marL="68582" marR="68582" marT="34278" marB="34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28189" y="867408"/>
            <a:ext cx="1335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3600" b="1" dirty="0"/>
              <a:t>CMDF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41600-A3F0-A990-AE09-EC4179109E2D}"/>
              </a:ext>
            </a:extLst>
          </p:cNvPr>
          <p:cNvSpPr txBox="1"/>
          <p:nvPr/>
        </p:nvSpPr>
        <p:spPr>
          <a:xfrm>
            <a:off x="2500747" y="4550866"/>
            <a:ext cx="3255821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Lead Indicator No. 1</a:t>
            </a: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Development of the Career Pathways model for professionals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875D9-7CD3-F64D-223D-064B2692434D}"/>
              </a:ext>
            </a:extLst>
          </p:cNvPr>
          <p:cNvSpPr txBox="1"/>
          <p:nvPr/>
        </p:nvSpPr>
        <p:spPr>
          <a:xfrm>
            <a:off x="6435432" y="4537518"/>
            <a:ext cx="3255821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Lead Indicator No. 2</a:t>
            </a: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Development of the Career Pathways model for workers</a:t>
            </a:r>
          </a:p>
          <a:p>
            <a:pPr algn="just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04031"/>
              </p:ext>
            </p:extLst>
          </p:nvPr>
        </p:nvGraphicFramePr>
        <p:xfrm>
          <a:off x="872836" y="1898073"/>
          <a:ext cx="10446328" cy="232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2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3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dobe Gothic Std B" panose="020B0800000000000000" pitchFamily="34" charset="-128"/>
                          <a:cs typeface="+mn-cs"/>
                        </a:rPr>
                        <a:t>BREAKTHROUGH</a:t>
                      </a:r>
                      <a:r>
                        <a:rPr lang="en-PH" sz="36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dobe Gothic Std B" panose="020B0800000000000000" pitchFamily="34" charset="-128"/>
                          <a:cs typeface="+mn-cs"/>
                        </a:rPr>
                        <a:t> GOAL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2800" b="1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Adobe Gothic Std B" panose="020B0800000000000000" pitchFamily="34" charset="-128"/>
                        <a:cs typeface="+mn-cs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Operationalize a user-friendly, data-efficient and secure mobile-based application of the PCAB Online Licensing Portal by 2025</a:t>
                      </a:r>
                    </a:p>
                  </a:txBody>
                  <a:tcPr marL="68582" marR="68582" marT="34278" marB="34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9905" y="867408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3600" b="1" dirty="0"/>
              <a:t>PCAB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41600-A3F0-A990-AE09-EC4179109E2D}"/>
              </a:ext>
            </a:extLst>
          </p:cNvPr>
          <p:cNvSpPr txBox="1"/>
          <p:nvPr/>
        </p:nvSpPr>
        <p:spPr>
          <a:xfrm>
            <a:off x="2508912" y="4540208"/>
            <a:ext cx="325582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Lead Indicator No. 1</a:t>
            </a: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Benchmark other mobile applications for registration process of government agencies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875D9-7CD3-F64D-223D-064B2692434D}"/>
              </a:ext>
            </a:extLst>
          </p:cNvPr>
          <p:cNvSpPr txBox="1"/>
          <p:nvPr/>
        </p:nvSpPr>
        <p:spPr>
          <a:xfrm>
            <a:off x="6263982" y="4552022"/>
            <a:ext cx="325582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Lead Indicator No. 2</a:t>
            </a: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Engage consultancy service for the development of the mobile application</a:t>
            </a:r>
          </a:p>
          <a:p>
            <a:pPr algn="just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s.office.net/owa/DarcyAguilar%40construction.gov.ph/service.svc/s/GetAttachmentThumbnail?id=AAMkADY0ODM1MDJiLWQ1NjUtNDI0ZS1iZmZlLTNiM2Q1MTg1NGFhNwBGAAAAAAD%2BNc867P2%2BSqykVDqwUn0IBwCnr8F9v6GMRYIXeeSL1gbwAAAAAAEMAACnr8F9v6GMRYIXeeSL1gbwAAFEFEnFAAABEgAQAKq0%2BjXf6a5Gh1fhw1GoGvE%3D&amp;thumbnailType=2&amp;token=eyJhbGciOiJSUzI1NiIsImtpZCI6IkU1RDJGMEY4REE5M0I2NzA5QzQzQTlFOEE2MTQzQzAzRDYyRjlBODAiLCJ0eXAiOiJKV1QiLCJ4NXQiOiI1ZEx3LU5xVHRuQ2NRNm5vcGhROEE5WXZtb0EifQ.eyJvcmlnaW4iOiJodHRwczovL291dGxvb2sub2ZmaWNlLmNvbSIsInVjIjoiYjhkODkxNTk3YTNjNGYzZTkxN2I2ZmMyZThjNTY5M2EiLCJzaWduaW5fc3RhdGUiOiJbXCJrbXNpXCJdIiwidmVyIjoiRXhjaGFuZ2UuQ2FsbGJhY2suVjEiLCJhcHBjdHhzZW5kZXIiOiJPd2FEb3dubG9hZEAzMWMyOGMzNS04ZGM5LTQyZjgtOGFjYi00MDZjNWU1NTk5NzEiLCJpc3NyaW5nIjoiV1ciLCJhcHBjdHgiOiJ7XCJtc2V4Y2hwcm90XCI6XCJvd2FcIixcInB1aWRcIjpcIjExNTM4MDExMjM2MTI3NzkyODFcIixcInNjb3BlXCI6XCJPd2FEb3dubG9hZFwiLFwib2lkXCI6XCI0NzdlZDdmNy0yNzhjLTQ2OWUtODc2Mi1kMGU1ZGNiZTk0NzVcIixcInByaW1hcnlzaWRcIjpcIlMtMS01LTIxLTQxMjMwNTg5MjMtMTY1ODQwNzI1Ny0zNzc3MjI0MDU0LTIxNDcxMzE5XCJ9IiwibmJmIjoxNzA5Mjg0NTA1LCJleHAiOjE3MDkyODQ4MDUsImlzcyI6IjAwMDAwMDAyLTAwMDAtMGZmMS1jZTAwLTAwMDAwMDAwMDAwMEAzMWMyOGMzNS04ZGM5LTQyZjgtOGFjYi00MDZjNWU1NTk5NzEiLCJhdWQiOiIwMDAwMDAwMi0wMDAwLTBmZjEtY2UwMC0wMDAwMDAwMDAwMDAvYXR0YWNobWVudHMub2ZmaWNlLm5ldEAzMWMyOGMzNS04ZGM5LTQyZjgtOGFjYi00MDZjNWU1NTk5NzEiLCJoYXBwIjoib3dhIn0.hVFmA9C4rCn58GC7d465mO1cIeF4FBSuX0UNBFHcEljAqm8IpsTGgqp8utycz7_AwTQGRdjJXWpENqZPGj_VBIOIMQJfHdgYR65TOgpnfQb35q7VApCNd3G5SCHRKRWaoeOO6sPhvUow15e3EYkQCpHdbWHjXwA8zWlV0qIV1MhE0ARlqFAsjjSKWqqT-uwVK98eLGqlrlaTSbnRK4TzyRk0wWQRwz-M34pcjPNJE3dv_Qo5wGm0RUx2Y782whwRyi9ABrnPafmxaJ4ls893catuf_kEVd9h7q-Wq9FE00Wjam3mkeEPvBLotHVtSWIUygzR_MazI1Fu34kZErGhsg&amp;X-OWA-CANARY=bdvoV3gO8XMAAAAAAAAAADAdMbDQOdwYqsxlWR_RpU6nIrOdPoDCAC2ARwVMOU9IBt2j5J1Yurc.&amp;owa=outlook.office.com&amp;scriptVer=20240223002.10&amp;clientId=0B13CEB0A6744F2F9CF5E01915FCF065&amp;animation=true">
            <a:extLst>
              <a:ext uri="{FF2B5EF4-FFF2-40B4-BE49-F238E27FC236}">
                <a16:creationId xmlns:a16="http://schemas.microsoft.com/office/drawing/2014/main" id="{278B9F86-8C37-4D48-88F7-5158A80C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61950"/>
            <a:ext cx="99441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88F21-852B-7005-055D-031FD2B5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2">
            <a:extLst>
              <a:ext uri="{FF2B5EF4-FFF2-40B4-BE49-F238E27FC236}">
                <a16:creationId xmlns:a16="http://schemas.microsoft.com/office/drawing/2014/main" id="{5671644E-305B-2D59-9CFD-85AD2E5AC9BA}"/>
              </a:ext>
            </a:extLst>
          </p:cNvPr>
          <p:cNvSpPr/>
          <p:nvPr/>
        </p:nvSpPr>
        <p:spPr>
          <a:xfrm>
            <a:off x="685800" y="904961"/>
            <a:ext cx="10820400" cy="27231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2A9A1-F938-8939-5312-15C943FF198B}"/>
              </a:ext>
            </a:extLst>
          </p:cNvPr>
          <p:cNvSpPr/>
          <p:nvPr/>
        </p:nvSpPr>
        <p:spPr>
          <a:xfrm>
            <a:off x="594360" y="101339"/>
            <a:ext cx="1100328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ctr"/>
            <a:r>
              <a:rPr lang="en-US" sz="3200" b="1" dirty="0">
                <a:solidFill>
                  <a:schemeClr val="tx2"/>
                </a:solidFill>
                <a:latin typeface="HELVETICA"/>
                <a:cs typeface="HELVETICA"/>
              </a:rPr>
              <a:t>POCB Breakthrough Goal</a:t>
            </a:r>
            <a:endParaRPr lang="en-US" sz="28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B99043F-55E5-2B7E-53C8-49A6BBC1485C}"/>
              </a:ext>
            </a:extLst>
          </p:cNvPr>
          <p:cNvSpPr txBox="1"/>
          <p:nvPr/>
        </p:nvSpPr>
        <p:spPr>
          <a:xfrm>
            <a:off x="1903174" y="3306333"/>
            <a:ext cx="4096064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LEAD MEASURE # 1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Formulation of the POCB Operations Manual for Overseas Promotion of Construction and Related Engineering Services by 2025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33160B-E969-2BD7-2281-E987784EFAC4}"/>
              </a:ext>
            </a:extLst>
          </p:cNvPr>
          <p:cNvSpPr txBox="1"/>
          <p:nvPr/>
        </p:nvSpPr>
        <p:spPr>
          <a:xfrm>
            <a:off x="6186098" y="3310233"/>
            <a:ext cx="4276772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MEASURE # 2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Sessions to educate POCB team members about the Operations Manual with emphasis on their roles and responsibilities as outlined in the SOPs</a:t>
            </a:r>
            <a:br>
              <a:rPr lang="en-US" dirty="0">
                <a:solidFill>
                  <a:schemeClr val="tx1"/>
                </a:solidFill>
                <a:latin typeface="Arial"/>
                <a:cs typeface="Arial"/>
              </a:rPr>
            </a:b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7C9757C-B011-79B7-AC3B-937256968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877370"/>
              </p:ext>
            </p:extLst>
          </p:nvPr>
        </p:nvGraphicFramePr>
        <p:xfrm>
          <a:off x="2165222" y="1763378"/>
          <a:ext cx="7861556" cy="139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3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dobe Gothic Std B"/>
                          <a:cs typeface="Arial"/>
                        </a:rPr>
                        <a:t>BREAKTHROUGH</a:t>
                      </a:r>
                      <a:r>
                        <a:rPr lang="en-PH" sz="20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dobe Gothic Std B"/>
                          <a:cs typeface="Arial"/>
                        </a:rPr>
                        <a:t> GOAL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1600" b="0" kern="1200" baseline="0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Adobe Gothic Std B"/>
                          <a:cs typeface="Arial"/>
                        </a:rPr>
                        <a:t/>
                      </a:r>
                      <a:br>
                        <a:rPr lang="en-PH" sz="1600" b="0" kern="1200" baseline="0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Adobe Gothic Std B"/>
                          <a:cs typeface="Arial"/>
                        </a:rPr>
                      </a:br>
                      <a:r>
                        <a:rPr lang="en-PH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dobe Gothic Std B"/>
                          <a:cs typeface="Arial"/>
                        </a:rPr>
                        <a:t>Institutionalize the framework for  market development and overseas promotion for construction and related engineering services by 2027</a:t>
                      </a:r>
                      <a:r>
                        <a:rPr lang="en-PH" sz="1400" b="1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dobe Gothic Std B"/>
                          <a:cs typeface="Arial"/>
                        </a:rPr>
                        <a:t/>
                      </a:r>
                      <a:br>
                        <a:rPr lang="en-PH" sz="1400" b="1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dobe Gothic Std B"/>
                          <a:cs typeface="Arial"/>
                        </a:rPr>
                      </a:br>
                      <a:endParaRPr lang="en-PH" sz="1400" b="1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Adobe Gothic Std B"/>
                        <a:cs typeface="Arial"/>
                      </a:endParaRPr>
                    </a:p>
                  </a:txBody>
                  <a:tcPr marL="68582" marR="68582" marT="34278" marB="34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5B6265-9EAB-6AC2-D479-A07080C5637D}"/>
              </a:ext>
            </a:extLst>
          </p:cNvPr>
          <p:cNvSpPr/>
          <p:nvPr/>
        </p:nvSpPr>
        <p:spPr>
          <a:xfrm>
            <a:off x="0" y="0"/>
            <a:ext cx="12192000" cy="693223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4F364-FB79-F149-BC6E-8CA50AA14F0B}"/>
              </a:ext>
            </a:extLst>
          </p:cNvPr>
          <p:cNvSpPr txBox="1"/>
          <p:nvPr/>
        </p:nvSpPr>
        <p:spPr>
          <a:xfrm>
            <a:off x="1892758" y="284957"/>
            <a:ext cx="8655075" cy="12311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BREAKTHROUGH GOAL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Accelerate the increase in the competitiveness of the Philippine construction industry with a 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14% average annual increase in Gross Value Added until 2030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40F23-F1F2-4441-A8C6-F07B86AB4B74}"/>
              </a:ext>
            </a:extLst>
          </p:cNvPr>
          <p:cNvSpPr txBox="1"/>
          <p:nvPr/>
        </p:nvSpPr>
        <p:spPr>
          <a:xfrm>
            <a:off x="1892758" y="1772731"/>
            <a:ext cx="4142282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Indicator #1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Filing of the Security of Payments Act (SOPA) bill in either chamber of Congress by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8844A-BE61-6A41-B631-C96CCD471C2D}"/>
              </a:ext>
            </a:extLst>
          </p:cNvPr>
          <p:cNvSpPr txBox="1"/>
          <p:nvPr/>
        </p:nvSpPr>
        <p:spPr>
          <a:xfrm>
            <a:off x="6236207" y="1772731"/>
            <a:ext cx="4311626" cy="14741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0000" rtlCol="0">
            <a:norm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Indicator #2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Institutionalize a mechanism for construction market development and overseas expansion by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C2734-D065-284A-9ADD-E0A42B9BD209}"/>
              </a:ext>
            </a:extLst>
          </p:cNvPr>
          <p:cNvSpPr txBox="1"/>
          <p:nvPr/>
        </p:nvSpPr>
        <p:spPr>
          <a:xfrm>
            <a:off x="1892758" y="3325276"/>
            <a:ext cx="4142282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Indicator #3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Operationalize a user-friendly, data-efficient and secure mobile-based application of the PCAB Online Licensing Portal by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AF71-6E2B-1247-BCD3-39DB53C73A20}"/>
              </a:ext>
            </a:extLst>
          </p:cNvPr>
          <p:cNvSpPr txBox="1"/>
          <p:nvPr/>
        </p:nvSpPr>
        <p:spPr>
          <a:xfrm>
            <a:off x="1892758" y="4886363"/>
            <a:ext cx="4142282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Indicator #6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Adoption of the Philippine Skills Framework in the construction industry by 2028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4F3ACB-A332-6F40-8C5D-B0388077A960}"/>
              </a:ext>
            </a:extLst>
          </p:cNvPr>
          <p:cNvSpPr txBox="1"/>
          <p:nvPr/>
        </p:nvSpPr>
        <p:spPr>
          <a:xfrm>
            <a:off x="6244371" y="3325276"/>
            <a:ext cx="4311626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Indicator #4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Establishment of the online payment facility for filing of requests for arbitration and mediation services by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36FD9E-9C11-344B-B772-DC577A8ECB00}"/>
              </a:ext>
            </a:extLst>
          </p:cNvPr>
          <p:cNvSpPr txBox="1"/>
          <p:nvPr/>
        </p:nvSpPr>
        <p:spPr>
          <a:xfrm>
            <a:off x="6244371" y="4886363"/>
            <a:ext cx="4303462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Indicator #5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 an online construction industry database (Construction Outlook) by 2026</a:t>
            </a:r>
          </a:p>
        </p:txBody>
      </p:sp>
    </p:spTree>
    <p:extLst>
      <p:ext uri="{BB962C8B-B14F-4D97-AF65-F5344CB8AC3E}">
        <p14:creationId xmlns:p14="http://schemas.microsoft.com/office/powerpoint/2010/main" val="380689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5B6265-9EAB-6AC2-D479-A07080C5637D}"/>
              </a:ext>
            </a:extLst>
          </p:cNvPr>
          <p:cNvSpPr/>
          <p:nvPr/>
        </p:nvSpPr>
        <p:spPr>
          <a:xfrm>
            <a:off x="0" y="0"/>
            <a:ext cx="12192000" cy="693223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64338-64A3-4143-B1FD-3DE4804DD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766" y="2956187"/>
            <a:ext cx="9660467" cy="101985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CIAP EXECUTIVE OFFICE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reakthrough Goals</a:t>
            </a:r>
          </a:p>
        </p:txBody>
      </p:sp>
    </p:spTree>
    <p:extLst>
      <p:ext uri="{BB962C8B-B14F-4D97-AF65-F5344CB8AC3E}">
        <p14:creationId xmlns:p14="http://schemas.microsoft.com/office/powerpoint/2010/main" val="1680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2E1AD-5144-8E92-63FD-7ABCCAEA9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5B6265-9EAB-6AC2-D479-A07080C5637D}"/>
              </a:ext>
            </a:extLst>
          </p:cNvPr>
          <p:cNvSpPr/>
          <p:nvPr/>
        </p:nvSpPr>
        <p:spPr>
          <a:xfrm>
            <a:off x="0" y="0"/>
            <a:ext cx="12192000" cy="693223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63A10D-378A-359F-BA39-2436F3DEDCCD}"/>
              </a:ext>
            </a:extLst>
          </p:cNvPr>
          <p:cNvSpPr txBox="1">
            <a:spLocks/>
          </p:cNvSpPr>
          <p:nvPr/>
        </p:nvSpPr>
        <p:spPr>
          <a:xfrm>
            <a:off x="1504950" y="1370092"/>
            <a:ext cx="9144000" cy="73183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dobe Gothic Std B" pitchFamily="34" charset="-128"/>
                <a:ea typeface="Adobe Gothic Std B" pitchFamily="34" charset="-128"/>
              </a:rPr>
              <a:t>SCOREBOARD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C11B65-AF4A-8E65-073F-A0CBEC0215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62188" y="2304288"/>
          <a:ext cx="7796212" cy="98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dobe Gothic Std B" panose="020B0800000000000000" pitchFamily="34" charset="-128"/>
                          <a:cs typeface="+mn-cs"/>
                        </a:rPr>
                        <a:t>Achieve CIAP ISO 9001:2015 Certification* by 2026</a:t>
                      </a:r>
                    </a:p>
                  </a:txBody>
                  <a:tcPr marL="68582" marR="68582" marT="34278" marB="34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C5422B-89B6-DAD3-4779-B4001CE64DEE}"/>
              </a:ext>
            </a:extLst>
          </p:cNvPr>
          <p:cNvSpPr txBox="1"/>
          <p:nvPr/>
        </p:nvSpPr>
        <p:spPr>
          <a:xfrm>
            <a:off x="2209800" y="3491119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1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PH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Establish the CIAP-wide Quality Management Team</a:t>
            </a:r>
            <a:endParaRPr lang="en-PH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65168-8894-574B-DB40-A6E73F8A094D}"/>
              </a:ext>
            </a:extLst>
          </p:cNvPr>
          <p:cNvSpPr txBox="1"/>
          <p:nvPr/>
        </p:nvSpPr>
        <p:spPr>
          <a:xfrm>
            <a:off x="8180332" y="5158755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</a:t>
            </a:r>
            <a:r>
              <a:rPr lang="en-US" b="1" dirty="0" smtClean="0">
                <a:solidFill>
                  <a:srgbClr val="000000"/>
                </a:solidFill>
              </a:rPr>
              <a:t>5</a:t>
            </a: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Conduct of Internal Quality Audit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and Management Review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(one cycle each year)</a:t>
            </a:r>
          </a:p>
        </p:txBody>
      </p:sp>
      <p:sp>
        <p:nvSpPr>
          <p:cNvPr id="100364" name="TextBox 8">
            <a:extLst>
              <a:ext uri="{FF2B5EF4-FFF2-40B4-BE49-F238E27FC236}">
                <a16:creationId xmlns:a16="http://schemas.microsoft.com/office/drawing/2014/main" id="{45E113BF-C836-3623-2002-A8BC0EF48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0961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3200" b="1">
                <a:solidFill>
                  <a:srgbClr val="0070C0"/>
                </a:solidFill>
                <a:latin typeface="Franklin Gothic Book" panose="020B0503020102020204" pitchFamily="34" charset="0"/>
              </a:rPr>
              <a:t>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E3076-54EE-9593-9C16-83295A8177B0}"/>
              </a:ext>
            </a:extLst>
          </p:cNvPr>
          <p:cNvSpPr txBox="1"/>
          <p:nvPr/>
        </p:nvSpPr>
        <p:spPr>
          <a:xfrm>
            <a:off x="4179762" y="5158755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</a:t>
            </a:r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2025 QMS </a:t>
            </a:r>
            <a:r>
              <a:rPr lang="en-US" smtClean="0">
                <a:solidFill>
                  <a:srgbClr val="000000"/>
                </a:solidFill>
                <a:ea typeface="Calibri"/>
                <a:cs typeface="Calibri"/>
              </a:rPr>
              <a:t>Pilot Implementation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2F7FA8-1F06-BABD-E986-260B13FA8515}"/>
              </a:ext>
            </a:extLst>
          </p:cNvPr>
          <p:cNvSpPr>
            <a:spLocks noGrp="1"/>
          </p:cNvSpPr>
          <p:nvPr/>
        </p:nvSpPr>
        <p:spPr>
          <a:xfrm>
            <a:off x="1828800" y="45732"/>
            <a:ext cx="8229600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BREAKTHROUGH GOAL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4040D85-1A1A-69AB-B381-A170E82B3BF5}"/>
              </a:ext>
            </a:extLst>
          </p:cNvPr>
          <p:cNvSpPr txBox="1"/>
          <p:nvPr/>
        </p:nvSpPr>
        <p:spPr>
          <a:xfrm>
            <a:off x="3972656" y="1024918"/>
            <a:ext cx="420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3200" b="1" dirty="0">
                <a:solidFill>
                  <a:schemeClr val="accent5">
                    <a:lumMod val="50000"/>
                  </a:schemeClr>
                </a:solidFill>
              </a:rPr>
              <a:t>CIAP EXECUTIVE OFFICE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9188DC-BCBF-8197-0F4A-14FC89026817}"/>
              </a:ext>
            </a:extLst>
          </p:cNvPr>
          <p:cNvSpPr txBox="1"/>
          <p:nvPr/>
        </p:nvSpPr>
        <p:spPr>
          <a:xfrm>
            <a:off x="207106" y="5158755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</a:t>
            </a:r>
            <a:r>
              <a:rPr lang="en-US" b="1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Review and completion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of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systems procedures through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conduct of </a:t>
            </a:r>
            <a:r>
              <a:rPr lang="en-US" dirty="0" err="1" smtClean="0">
                <a:solidFill>
                  <a:schemeClr val="tx1"/>
                </a:solidFill>
                <a:ea typeface="Calibri"/>
                <a:cs typeface="Times New Roman"/>
              </a:rPr>
              <a:t>writeshops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by 2024</a:t>
            </a:r>
            <a:endParaRPr lang="en-PH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18CF4-1F92-1589-65C0-D50748AA4F3D}"/>
              </a:ext>
            </a:extLst>
          </p:cNvPr>
          <p:cNvSpPr txBox="1"/>
          <p:nvPr/>
        </p:nvSpPr>
        <p:spPr>
          <a:xfrm>
            <a:off x="-27844" y="6596390"/>
            <a:ext cx="447284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PH" sz="1100" i="0" dirty="0">
                <a:solidFill>
                  <a:srgbClr val="000000"/>
                </a:solidFill>
                <a:effectLst/>
              </a:rPr>
              <a:t>*For all services of </a:t>
            </a:r>
            <a:r>
              <a:rPr lang="en-PH" sz="1100" dirty="0" smtClean="0">
                <a:solidFill>
                  <a:srgbClr val="000000"/>
                </a:solidFill>
              </a:rPr>
              <a:t>CIAP Executive Office, CMDF, PODCB, and CIAC</a:t>
            </a:r>
            <a:endParaRPr lang="en-US" sz="8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5422B-89B6-DAD3-4779-B4001CE64DEE}"/>
              </a:ext>
            </a:extLst>
          </p:cNvPr>
          <p:cNvSpPr txBox="1"/>
          <p:nvPr/>
        </p:nvSpPr>
        <p:spPr>
          <a:xfrm>
            <a:off x="6246757" y="3491119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</a:t>
            </a:r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Capacitate the Quality Management Team on QMS and/or ISO </a:t>
            </a:r>
            <a:endParaRPr lang="en-PH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9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5B6265-9EAB-6AC2-D479-A07080C5637D}"/>
              </a:ext>
            </a:extLst>
          </p:cNvPr>
          <p:cNvSpPr/>
          <p:nvPr/>
        </p:nvSpPr>
        <p:spPr>
          <a:xfrm>
            <a:off x="0" y="0"/>
            <a:ext cx="12192000" cy="693223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4950" y="1370092"/>
            <a:ext cx="9144000" cy="73183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dobe Gothic Std B" pitchFamily="34" charset="-128"/>
                <a:ea typeface="Adobe Gothic Std B" pitchFamily="34" charset="-128"/>
              </a:rPr>
              <a:t>SCOREBOARD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62188" y="2304288"/>
          <a:ext cx="7796212" cy="98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dobe Gothic Std B"/>
                          <a:cs typeface="+mn-cs"/>
                        </a:rPr>
                        <a:t>Achieve Level II of PRIME HRM Certification by 2025</a:t>
                      </a:r>
                      <a:endParaRPr lang="en-US" b="1" dirty="0">
                        <a:latin typeface="+mn-lt"/>
                      </a:endParaRPr>
                    </a:p>
                  </a:txBody>
                  <a:tcPr marL="68582" marR="68582" marT="34278" marB="34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196" y="3429000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1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Establishment of committees for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each pillar* by 2</a:t>
            </a:r>
            <a:r>
              <a:rPr lang="en-US" baseline="300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nd</a:t>
            </a:r>
            <a:r>
              <a:rPr lang="en-US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quarter of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3190" y="3429000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2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Conduct of capacity building programs and/or awareness programs for each pillar in 2024</a:t>
            </a:r>
          </a:p>
        </p:txBody>
      </p:sp>
      <p:sp>
        <p:nvSpPr>
          <p:cNvPr id="100364" name="TextBox 8"/>
          <p:cNvSpPr txBox="1">
            <a:spLocks noChangeArrowheads="1"/>
          </p:cNvSpPr>
          <p:nvPr/>
        </p:nvSpPr>
        <p:spPr bwMode="auto">
          <a:xfrm>
            <a:off x="1524000" y="110961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3200" b="1">
                <a:solidFill>
                  <a:srgbClr val="0070C0"/>
                </a:solidFill>
                <a:latin typeface="Franklin Gothic Book" panose="020B0503020102020204" pitchFamily="34" charset="0"/>
              </a:rPr>
              <a:t>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231F3-3DBA-8484-5C90-E09868A6454E}"/>
              </a:ext>
            </a:extLst>
          </p:cNvPr>
          <p:cNvSpPr txBox="1"/>
          <p:nvPr/>
        </p:nvSpPr>
        <p:spPr>
          <a:xfrm>
            <a:off x="8240184" y="3429000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3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100% completion of required documentations and processes for each pillar by 2024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D52CFA-0F58-C57A-32B7-AB5ED904D319}"/>
              </a:ext>
            </a:extLst>
          </p:cNvPr>
          <p:cNvSpPr>
            <a:spLocks noGrp="1"/>
          </p:cNvSpPr>
          <p:nvPr/>
        </p:nvSpPr>
        <p:spPr>
          <a:xfrm>
            <a:off x="1828800" y="45732"/>
            <a:ext cx="8229600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BREAKTHROUGH GOAL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143A132-A46B-A6D3-BEFD-83D8DC11C03A}"/>
              </a:ext>
            </a:extLst>
          </p:cNvPr>
          <p:cNvSpPr txBox="1"/>
          <p:nvPr/>
        </p:nvSpPr>
        <p:spPr>
          <a:xfrm>
            <a:off x="3991706" y="1041794"/>
            <a:ext cx="420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3200" b="1" dirty="0">
                <a:solidFill>
                  <a:schemeClr val="accent5">
                    <a:lumMod val="50000"/>
                  </a:schemeClr>
                </a:solidFill>
              </a:rPr>
              <a:t>CIAP EXECUTIVE OFFICE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A8AEF-FA22-F7C4-2403-11E42E81C78A}"/>
              </a:ext>
            </a:extLst>
          </p:cNvPr>
          <p:cNvSpPr txBox="1"/>
          <p:nvPr/>
        </p:nvSpPr>
        <p:spPr>
          <a:xfrm>
            <a:off x="0" y="5919281"/>
            <a:ext cx="3867150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*PRIME-HRM Pillars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Recruitment, Selection and Placement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Performance Management System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Learning and Development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Rewards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278729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AE656-8E1A-49D7-F73D-5D442654E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5B6265-9EAB-6AC2-D479-A07080C5637D}"/>
              </a:ext>
            </a:extLst>
          </p:cNvPr>
          <p:cNvSpPr/>
          <p:nvPr/>
        </p:nvSpPr>
        <p:spPr>
          <a:xfrm>
            <a:off x="0" y="0"/>
            <a:ext cx="12192000" cy="693223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D2C717-AAC6-CDA6-0E94-CAD97BD58219}"/>
              </a:ext>
            </a:extLst>
          </p:cNvPr>
          <p:cNvSpPr txBox="1">
            <a:spLocks/>
          </p:cNvSpPr>
          <p:nvPr/>
        </p:nvSpPr>
        <p:spPr>
          <a:xfrm>
            <a:off x="1504950" y="1370092"/>
            <a:ext cx="9144000" cy="73183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dobe Gothic Std B" pitchFamily="34" charset="-128"/>
                <a:ea typeface="Adobe Gothic Std B" pitchFamily="34" charset="-128"/>
              </a:rPr>
              <a:t>SCOREBOARD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3FB1DB-7511-74DB-2ACA-8AE20D63D6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62188" y="2304288"/>
          <a:ext cx="7796212" cy="98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dobe Gothic Std B" panose="020B0800000000000000" pitchFamily="34" charset="-128"/>
                          <a:cs typeface="+mn-cs"/>
                        </a:rPr>
                        <a:t>Digitization of CIAP Procedures* by 2025</a:t>
                      </a:r>
                    </a:p>
                  </a:txBody>
                  <a:tcPr marL="68582" marR="68582" marT="34278" marB="342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62535A-0BB6-A416-5AD1-4A481C981049}"/>
              </a:ext>
            </a:extLst>
          </p:cNvPr>
          <p:cNvSpPr txBox="1"/>
          <p:nvPr/>
        </p:nvSpPr>
        <p:spPr>
          <a:xfrm>
            <a:off x="2209800" y="3491119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1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Capacitate CIAP Personnel on competency-based information, communications and technology </a:t>
            </a:r>
            <a:endParaRPr lang="en-PH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0364" name="TextBox 8">
            <a:extLst>
              <a:ext uri="{FF2B5EF4-FFF2-40B4-BE49-F238E27FC236}">
                <a16:creationId xmlns:a16="http://schemas.microsoft.com/office/drawing/2014/main" id="{2350B04F-8AD1-5A47-8D06-35BF7A912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0961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3200" b="1">
                <a:solidFill>
                  <a:srgbClr val="0070C0"/>
                </a:solidFill>
                <a:latin typeface="Franklin Gothic Book" panose="020B0503020102020204" pitchFamily="34" charset="0"/>
              </a:rPr>
              <a:t>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F6288-C79A-985D-B384-E751C8D029C3}"/>
              </a:ext>
            </a:extLst>
          </p:cNvPr>
          <p:cNvSpPr txBox="1"/>
          <p:nvPr/>
        </p:nvSpPr>
        <p:spPr>
          <a:xfrm>
            <a:off x="2209800" y="5130398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3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Identify sources/service providers for system creation and/or development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1A52DF-7652-291A-9BFC-8DDB153C6D3B}"/>
              </a:ext>
            </a:extLst>
          </p:cNvPr>
          <p:cNvSpPr>
            <a:spLocks noGrp="1"/>
          </p:cNvSpPr>
          <p:nvPr/>
        </p:nvSpPr>
        <p:spPr>
          <a:xfrm>
            <a:off x="1828800" y="45732"/>
            <a:ext cx="8229600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BREAKTHROUGH GOAL</a:t>
            </a:r>
            <a:endParaRPr lang="en-PH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BFEC04A-12DF-1F3F-39A8-9EF4B6E5DD28}"/>
              </a:ext>
            </a:extLst>
          </p:cNvPr>
          <p:cNvSpPr txBox="1"/>
          <p:nvPr/>
        </p:nvSpPr>
        <p:spPr>
          <a:xfrm>
            <a:off x="3972656" y="1024918"/>
            <a:ext cx="420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3200" b="1" dirty="0">
                <a:solidFill>
                  <a:schemeClr val="accent5">
                    <a:lumMod val="50000"/>
                  </a:schemeClr>
                </a:solidFill>
              </a:rPr>
              <a:t>CIAP EXECUTIVE OFFICE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1F939-BB98-B1DA-82FF-CDC89CDCB2DE}"/>
              </a:ext>
            </a:extLst>
          </p:cNvPr>
          <p:cNvSpPr txBox="1"/>
          <p:nvPr/>
        </p:nvSpPr>
        <p:spPr>
          <a:xfrm>
            <a:off x="6210370" y="3491119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2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50 percent upgrading of CIAP hardware and software by 2024</a:t>
            </a:r>
            <a:endParaRPr lang="en-PH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5EF6A-9847-3A2D-67AC-FE09F02A4B27}"/>
              </a:ext>
            </a:extLst>
          </p:cNvPr>
          <p:cNvSpPr txBox="1"/>
          <p:nvPr/>
        </p:nvSpPr>
        <p:spPr>
          <a:xfrm>
            <a:off x="-27845" y="6596390"/>
            <a:ext cx="7361517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PH" sz="1100" i="0" dirty="0">
                <a:solidFill>
                  <a:srgbClr val="000000"/>
                </a:solidFill>
                <a:effectLst/>
              </a:rPr>
              <a:t>(eSignature, Full Implementation of Integrated Document Tracking System(</a:t>
            </a:r>
            <a:r>
              <a:rPr lang="en-PH" sz="1100" i="0" dirty="0" err="1">
                <a:solidFill>
                  <a:srgbClr val="000000"/>
                </a:solidFill>
                <a:effectLst/>
              </a:rPr>
              <a:t>iDTS</a:t>
            </a:r>
            <a:r>
              <a:rPr lang="en-PH" sz="1100" i="0" dirty="0">
                <a:solidFill>
                  <a:srgbClr val="000000"/>
                </a:solidFill>
                <a:effectLst/>
              </a:rPr>
              <a:t>), HRIS, </a:t>
            </a:r>
            <a:r>
              <a:rPr lang="en-PH" sz="1100" i="0" dirty="0" err="1">
                <a:solidFill>
                  <a:srgbClr val="000000"/>
                </a:solidFill>
                <a:effectLst/>
              </a:rPr>
              <a:t>eNGAS</a:t>
            </a:r>
            <a:r>
              <a:rPr lang="en-PH" sz="1100" i="0" dirty="0">
                <a:solidFill>
                  <a:srgbClr val="000000"/>
                </a:solidFill>
                <a:effectLst/>
              </a:rPr>
              <a:t>/FMIS, Inventory System)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F6288-C79A-985D-B384-E751C8D029C3}"/>
              </a:ext>
            </a:extLst>
          </p:cNvPr>
          <p:cNvSpPr txBox="1"/>
          <p:nvPr/>
        </p:nvSpPr>
        <p:spPr>
          <a:xfrm>
            <a:off x="6247669" y="5130398"/>
            <a:ext cx="386715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</a:t>
            </a:r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MITHI-Endorsed Information Systems Strategic Plan for 2025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80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5B6265-9EAB-6AC2-D479-A07080C5637D}"/>
              </a:ext>
            </a:extLst>
          </p:cNvPr>
          <p:cNvSpPr/>
          <p:nvPr/>
        </p:nvSpPr>
        <p:spPr>
          <a:xfrm>
            <a:off x="0" y="0"/>
            <a:ext cx="12192000" cy="693223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64338-64A3-4143-B1FD-3DE4804DD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6187"/>
            <a:ext cx="9144000" cy="101985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CIAC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reakthrough Goals</a:t>
            </a:r>
          </a:p>
        </p:txBody>
      </p:sp>
    </p:spTree>
    <p:extLst>
      <p:ext uri="{BB962C8B-B14F-4D97-AF65-F5344CB8AC3E}">
        <p14:creationId xmlns:p14="http://schemas.microsoft.com/office/powerpoint/2010/main" val="19020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B6D641-C44B-985B-228A-29E36ABCBD31}"/>
              </a:ext>
            </a:extLst>
          </p:cNvPr>
          <p:cNvGraphicFramePr>
            <a:graphicFrameLocks noGrp="1"/>
          </p:cNvGraphicFramePr>
          <p:nvPr/>
        </p:nvGraphicFramePr>
        <p:xfrm>
          <a:off x="2200275" y="2349429"/>
          <a:ext cx="7791450" cy="1428941"/>
        </p:xfrm>
        <a:graphic>
          <a:graphicData uri="http://schemas.openxmlformats.org/drawingml/2006/table">
            <a:tbl>
              <a:tblPr/>
              <a:tblGrid>
                <a:gridCol w="7791450">
                  <a:extLst>
                    <a:ext uri="{9D8B030D-6E8A-4147-A177-3AD203B41FA5}">
                      <a16:colId xmlns:a16="http://schemas.microsoft.com/office/drawing/2014/main" val="2305846243"/>
                    </a:ext>
                  </a:extLst>
                </a:gridCol>
              </a:tblGrid>
              <a:tr h="1428941">
                <a:tc>
                  <a:txBody>
                    <a:bodyPr/>
                    <a:lstStyle/>
                    <a:p>
                      <a:pPr algn="ctr" fontAlgn="base"/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Conduct of refresher course for 21 CIAC accredited mediators 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Establish online payment </a:t>
                      </a:r>
                      <a:r>
                        <a:rPr lang="en-US" sz="2400" b="1" i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facilit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4595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10D4891-C724-3202-1014-818992D3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" y="8018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71C71DE-F7C9-523D-B86D-B35C882B42C4}"/>
              </a:ext>
            </a:extLst>
          </p:cNvPr>
          <p:cNvSpPr txBox="1"/>
          <p:nvPr/>
        </p:nvSpPr>
        <p:spPr>
          <a:xfrm>
            <a:off x="1783152" y="3983929"/>
            <a:ext cx="38671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1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Formulate new CIAC Mediation Rules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0BC49-CAF0-3171-A3B8-B01153936192}"/>
              </a:ext>
            </a:extLst>
          </p:cNvPr>
          <p:cNvSpPr>
            <a:spLocks noGrp="1"/>
          </p:cNvSpPr>
          <p:nvPr/>
        </p:nvSpPr>
        <p:spPr>
          <a:xfrm>
            <a:off x="1981200" y="253311"/>
            <a:ext cx="8229600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altLang="en-US" b="1" dirty="0">
                <a:solidFill>
                  <a:srgbClr val="0070C0"/>
                </a:solidFill>
              </a:rPr>
              <a:t>BREAKTHROUGH GOAL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8BA4DD0-8816-9607-FD41-857A8B93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8713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32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_______________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78E248-DC4D-3162-FCBB-EEADBC271918}"/>
              </a:ext>
            </a:extLst>
          </p:cNvPr>
          <p:cNvSpPr txBox="1"/>
          <p:nvPr/>
        </p:nvSpPr>
        <p:spPr>
          <a:xfrm>
            <a:off x="1952808" y="1644095"/>
            <a:ext cx="824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CONSTRUCTION INDUSTRY ARBITRATION COMMISSION</a:t>
            </a:r>
            <a:endParaRPr lang="en-PH" sz="2800" dirty="0">
              <a:solidFill>
                <a:srgbClr val="C00000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969A072-BAF4-6A73-704C-69F57D85F85C}"/>
              </a:ext>
            </a:extLst>
          </p:cNvPr>
          <p:cNvSpPr txBox="1"/>
          <p:nvPr/>
        </p:nvSpPr>
        <p:spPr>
          <a:xfrm>
            <a:off x="6412302" y="3983929"/>
            <a:ext cx="386715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2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Apprise/update the accredited mediators with the new CIAC Mediation Rules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62F09-4E51-6E95-2BC6-2D198A273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505BA8-3907-B892-A5D5-C8D1A82545FC}"/>
              </a:ext>
            </a:extLst>
          </p:cNvPr>
          <p:cNvGraphicFramePr>
            <a:graphicFrameLocks noGrp="1"/>
          </p:cNvGraphicFramePr>
          <p:nvPr/>
        </p:nvGraphicFramePr>
        <p:xfrm>
          <a:off x="2200275" y="2349429"/>
          <a:ext cx="7791450" cy="1554480"/>
        </p:xfrm>
        <a:graphic>
          <a:graphicData uri="http://schemas.openxmlformats.org/drawingml/2006/table">
            <a:tbl>
              <a:tblPr/>
              <a:tblGrid>
                <a:gridCol w="7791450">
                  <a:extLst>
                    <a:ext uri="{9D8B030D-6E8A-4147-A177-3AD203B41FA5}">
                      <a16:colId xmlns:a16="http://schemas.microsoft.com/office/drawing/2014/main" val="2305846243"/>
                    </a:ext>
                  </a:extLst>
                </a:gridCol>
              </a:tblGrid>
              <a:tr h="13081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Establishment of online facility for filing of requests for arbitration and mediation services by 2025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Establish online payment </a:t>
                      </a:r>
                      <a:r>
                        <a:rPr lang="en-US" sz="2400" b="1" i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facilit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4595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7DF21C3-E479-BD9F-CCA7-28983AAB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" y="8018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C57355F-2084-5039-3195-A66945C08CD8}"/>
              </a:ext>
            </a:extLst>
          </p:cNvPr>
          <p:cNvSpPr txBox="1"/>
          <p:nvPr/>
        </p:nvSpPr>
        <p:spPr>
          <a:xfrm>
            <a:off x="1981200" y="4375953"/>
            <a:ext cx="386715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1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at least one online facility for filing of request for arbitration/complaint and request for mediation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3729B4-15AD-7516-1401-AB9130FED59F}"/>
              </a:ext>
            </a:extLst>
          </p:cNvPr>
          <p:cNvSpPr>
            <a:spLocks noGrp="1"/>
          </p:cNvSpPr>
          <p:nvPr/>
        </p:nvSpPr>
        <p:spPr>
          <a:xfrm>
            <a:off x="1981200" y="253311"/>
            <a:ext cx="8229600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altLang="en-US" b="1" dirty="0">
                <a:solidFill>
                  <a:srgbClr val="0070C0"/>
                </a:solidFill>
              </a:rPr>
              <a:t>BREAKTHROUGH GOAL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C7C9586-D565-8B95-C2A7-8344C226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8713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32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_______________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717FFA6-591F-7595-332A-EFF55B1FFC39}"/>
              </a:ext>
            </a:extLst>
          </p:cNvPr>
          <p:cNvSpPr txBox="1"/>
          <p:nvPr/>
        </p:nvSpPr>
        <p:spPr>
          <a:xfrm>
            <a:off x="1952808" y="1644095"/>
            <a:ext cx="824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CONSTRUCTION INDUSTRY ARBITRATION COMMISSION</a:t>
            </a:r>
            <a:endParaRPr lang="en-PH" sz="2800" dirty="0">
              <a:solidFill>
                <a:srgbClr val="C00000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8039752-2730-6547-A7E8-6B0E66B47667}"/>
              </a:ext>
            </a:extLst>
          </p:cNvPr>
          <p:cNvSpPr txBox="1"/>
          <p:nvPr/>
        </p:nvSpPr>
        <p:spPr>
          <a:xfrm>
            <a:off x="6904232" y="4375954"/>
            <a:ext cx="38671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LEAD MEASURE # 2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an online facility.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669</Words>
  <Application>Microsoft Office PowerPoint</Application>
  <PresentationFormat>Widescreen</PresentationFormat>
  <Paragraphs>178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Franklin Gothic Book</vt:lpstr>
      <vt:lpstr>HELVETICA</vt:lpstr>
      <vt:lpstr>Segoe UI</vt:lpstr>
      <vt:lpstr>Times New Roman</vt:lpstr>
      <vt:lpstr>Office Theme</vt:lpstr>
      <vt:lpstr> ENTERPRISE Breakthrough Goals</vt:lpstr>
      <vt:lpstr>PowerPoint Presentation</vt:lpstr>
      <vt:lpstr>CIAP EXECUTIVE OFFICE Breakthrough Goals</vt:lpstr>
      <vt:lpstr>PowerPoint Presentation</vt:lpstr>
      <vt:lpstr>PowerPoint Presentation</vt:lpstr>
      <vt:lpstr>PowerPoint Presentation</vt:lpstr>
      <vt:lpstr>CIAC Breakthrough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Breakthrough Goals</dc:title>
  <dc:creator>Sarrah Jane D.  Sagun</dc:creator>
  <cp:lastModifiedBy>USER1</cp:lastModifiedBy>
  <cp:revision>21</cp:revision>
  <dcterms:created xsi:type="dcterms:W3CDTF">2024-03-01T09:13:46Z</dcterms:created>
  <dcterms:modified xsi:type="dcterms:W3CDTF">2024-03-05T12:05:00Z</dcterms:modified>
</cp:coreProperties>
</file>