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4" r:id="rId2"/>
  </p:sldMasterIdLst>
  <p:sldIdLst>
    <p:sldId id="268" r:id="rId3"/>
    <p:sldId id="269" r:id="rId4"/>
    <p:sldId id="260" r:id="rId5"/>
    <p:sldId id="270" r:id="rId6"/>
    <p:sldId id="271" r:id="rId7"/>
    <p:sldId id="272" r:id="rId8"/>
    <p:sldId id="273" r:id="rId9"/>
    <p:sldId id="274" r:id="rId10"/>
    <p:sldId id="275"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B6CA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atrivera\Downloads\CONS%20Update%20-%20Executive%20Not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atrivera\Downloads\CONS%20Update%20-%20Executive%20Not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atrivera\Desktop\sbep\RB\Monthly\CONS%20Update%20-%20Executive%20Note.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atrivera\Desktop\sbep\RB\Monthly\CONS%20Update%20-%20Executive%20Note.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matrivera\Desktop\sbep\RB\CONS%20Update%20-%20Executive%20No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matrivera\Desktop\sbep\RB\CONS%20Update%20-%20Executive%20Note.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matrivera\Desktop\sbep\RB\CONS%20Update%20-%20Executive%20Not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matrivera\Desktop\sbep\RB\Monthly\CONS%20Update%20-%20Executive%20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80287620297458E-2"/>
          <c:y val="4.8034503499562557E-2"/>
          <c:w val="0.91502925415573044"/>
          <c:h val="0.79851049868766399"/>
        </c:manualLayout>
      </c:layout>
      <c:lineChart>
        <c:grouping val="standard"/>
        <c:varyColors val="0"/>
        <c:ser>
          <c:idx val="5"/>
          <c:order val="4"/>
          <c:tx>
            <c:strRef>
              <c:f>'Construction GVA Quarterly'!$Z$3</c:f>
              <c:strCache>
                <c:ptCount val="1"/>
                <c:pt idx="0">
                  <c:v>Private</c:v>
                </c:pt>
              </c:strCache>
            </c:strRef>
          </c:tx>
          <c:spPr>
            <a:ln w="22225" cap="rnd">
              <a:solidFill>
                <a:schemeClr val="bg1">
                  <a:lumMod val="65000"/>
                </a:schemeClr>
              </a:solidFill>
              <a:round/>
            </a:ln>
            <a:effectLst/>
          </c:spPr>
          <c:marker>
            <c:symbol val="none"/>
          </c:marker>
          <c:cat>
            <c:strRef>
              <c:f>'Construction GVA Quarterly'!$T$28:$T$48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'Construction GVA Quarterly'!$R$28:$R$48</c:f>
              <c:numCache>
                <c:formatCode>0%</c:formatCode>
                <c:ptCount val="21"/>
                <c:pt idx="0">
                  <c:v>7.6579018588199599E-2</c:v>
                </c:pt>
                <c:pt idx="1">
                  <c:v>0.11761901622704074</c:v>
                </c:pt>
                <c:pt idx="2">
                  <c:v>0.2025087014615421</c:v>
                </c:pt>
                <c:pt idx="3">
                  <c:v>6.8196791575461546E-2</c:v>
                </c:pt>
                <c:pt idx="4">
                  <c:v>9.7131606519602176E-2</c:v>
                </c:pt>
                <c:pt idx="5">
                  <c:v>3.2859956704291537E-2</c:v>
                </c:pt>
                <c:pt idx="6">
                  <c:v>6.5557685327184645E-2</c:v>
                </c:pt>
                <c:pt idx="7">
                  <c:v>7.1235740561096383E-2</c:v>
                </c:pt>
                <c:pt idx="8">
                  <c:v>0.11984629675183456</c:v>
                </c:pt>
                <c:pt idx="9">
                  <c:v>0.10400604041688277</c:v>
                </c:pt>
                <c:pt idx="10">
                  <c:v>0.10095414450971241</c:v>
                </c:pt>
                <c:pt idx="11">
                  <c:v>0.17458722635077462</c:v>
                </c:pt>
                <c:pt idx="12">
                  <c:v>0.12826350413349896</c:v>
                </c:pt>
                <c:pt idx="13">
                  <c:v>0.2295989878557394</c:v>
                </c:pt>
                <c:pt idx="14">
                  <c:v>0.17647938832358823</c:v>
                </c:pt>
                <c:pt idx="15">
                  <c:v>6.6694367217431605E-2</c:v>
                </c:pt>
                <c:pt idx="16">
                  <c:v>-2.2829335506534876E-2</c:v>
                </c:pt>
                <c:pt idx="17">
                  <c:v>-0.46621599165412508</c:v>
                </c:pt>
                <c:pt idx="18">
                  <c:v>-0.50076269863880696</c:v>
                </c:pt>
                <c:pt idx="19">
                  <c:v>-0.42854135235089896</c:v>
                </c:pt>
                <c:pt idx="20">
                  <c:v>-0.39729188446016261</c:v>
                </c:pt>
              </c:numCache>
            </c:numRef>
          </c:val>
          <c:smooth val="0"/>
          <c:extLst>
            <c:ext xmlns:c16="http://schemas.microsoft.com/office/drawing/2014/chart" uri="{C3380CC4-5D6E-409C-BE32-E72D297353CC}">
              <c16:uniqueId val="{00000000-F772-4265-9534-9442388AA551}"/>
            </c:ext>
          </c:extLst>
        </c:ser>
        <c:ser>
          <c:idx val="0"/>
          <c:order val="0"/>
          <c:tx>
            <c:strRef>
              <c:f>'Construction GVA Quarterly'!$U$3</c:f>
              <c:strCache>
                <c:ptCount val="1"/>
                <c:pt idx="0">
                  <c:v>Public</c:v>
                </c:pt>
              </c:strCache>
            </c:strRef>
          </c:tx>
          <c:spPr>
            <a:ln w="22225" cap="rnd">
              <a:solidFill>
                <a:schemeClr val="accent1"/>
              </a:solidFill>
              <a:round/>
            </a:ln>
            <a:effectLst/>
          </c:spPr>
          <c:marker>
            <c:symbol val="none"/>
          </c:marker>
          <c:cat>
            <c:strRef>
              <c:f>'Construction GVA Quarterly'!$T$28:$T$48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'Construction GVA Quarterly'!$M$28:$M$48</c:f>
              <c:numCache>
                <c:formatCode>0%</c:formatCode>
                <c:ptCount val="21"/>
                <c:pt idx="0">
                  <c:v>0.36958257222024571</c:v>
                </c:pt>
                <c:pt idx="1">
                  <c:v>0.32885047243127197</c:v>
                </c:pt>
                <c:pt idx="2">
                  <c:v>0.19562956719187774</c:v>
                </c:pt>
                <c:pt idx="3">
                  <c:v>0.19650959775989074</c:v>
                </c:pt>
                <c:pt idx="4">
                  <c:v>3.9185395199659023E-2</c:v>
                </c:pt>
                <c:pt idx="5">
                  <c:v>0.14519499063796149</c:v>
                </c:pt>
                <c:pt idx="6">
                  <c:v>0.14842807344635256</c:v>
                </c:pt>
                <c:pt idx="7">
                  <c:v>0.23218204575400958</c:v>
                </c:pt>
                <c:pt idx="8">
                  <c:v>0.24560265503900469</c:v>
                </c:pt>
                <c:pt idx="9">
                  <c:v>0.2395956648170019</c:v>
                </c:pt>
                <c:pt idx="10">
                  <c:v>0.25012638336670534</c:v>
                </c:pt>
                <c:pt idx="11">
                  <c:v>0.10969604276595768</c:v>
                </c:pt>
                <c:pt idx="12">
                  <c:v>-7.2251453607319882E-2</c:v>
                </c:pt>
                <c:pt idx="13">
                  <c:v>-0.24245469401812936</c:v>
                </c:pt>
                <c:pt idx="14">
                  <c:v>2.870910301156826E-3</c:v>
                </c:pt>
                <c:pt idx="15">
                  <c:v>0.27733926346135584</c:v>
                </c:pt>
                <c:pt idx="16">
                  <c:v>-7.0099248410416815E-3</c:v>
                </c:pt>
                <c:pt idx="17">
                  <c:v>2.4196372176959802E-2</c:v>
                </c:pt>
                <c:pt idx="18">
                  <c:v>-0.27109114313764016</c:v>
                </c:pt>
                <c:pt idx="19">
                  <c:v>-0.17685834631879083</c:v>
                </c:pt>
                <c:pt idx="20">
                  <c:v>0.26198679069050756</c:v>
                </c:pt>
              </c:numCache>
            </c:numRef>
          </c:val>
          <c:smooth val="0"/>
          <c:extLst>
            <c:ext xmlns:c16="http://schemas.microsoft.com/office/drawing/2014/chart" uri="{C3380CC4-5D6E-409C-BE32-E72D297353CC}">
              <c16:uniqueId val="{00000001-F772-4265-9534-9442388AA551}"/>
            </c:ext>
          </c:extLst>
        </c:ser>
        <c:ser>
          <c:idx val="4"/>
          <c:order val="3"/>
          <c:tx>
            <c:strRef>
              <c:f>'Construction GVA Quarterly'!$Y$3</c:f>
              <c:strCache>
                <c:ptCount val="1"/>
                <c:pt idx="0">
                  <c:v>GVA Construction</c:v>
                </c:pt>
              </c:strCache>
            </c:strRef>
          </c:tx>
          <c:spPr>
            <a:ln w="25400" cap="rnd">
              <a:solidFill>
                <a:schemeClr val="tx1"/>
              </a:solidFill>
              <a:round/>
            </a:ln>
            <a:effectLst/>
          </c:spPr>
          <c:marker>
            <c:symbol val="none"/>
          </c:marker>
          <c:cat>
            <c:strRef>
              <c:f>'Construction GVA Quarterly'!$T$28:$T$48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'Construction GVA Quarterly'!$Y$28:$Y$48</c:f>
              <c:numCache>
                <c:formatCode>0%</c:formatCode>
                <c:ptCount val="21"/>
                <c:pt idx="0">
                  <c:v>4.9963494117663466E-2</c:v>
                </c:pt>
                <c:pt idx="1">
                  <c:v>6.8198102959333623E-2</c:v>
                </c:pt>
                <c:pt idx="2">
                  <c:v>7.6140526923252447E-2</c:v>
                </c:pt>
                <c:pt idx="3">
                  <c:v>4.4171179129857407E-2</c:v>
                </c:pt>
                <c:pt idx="4">
                  <c:v>5.4752270723812495E-2</c:v>
                </c:pt>
                <c:pt idx="5">
                  <c:v>2.7132879860706848E-2</c:v>
                </c:pt>
                <c:pt idx="6">
                  <c:v>2.2312508454916231E-2</c:v>
                </c:pt>
                <c:pt idx="7">
                  <c:v>1.8394012891181331E-2</c:v>
                </c:pt>
                <c:pt idx="8">
                  <c:v>4.2170943193207418E-2</c:v>
                </c:pt>
                <c:pt idx="9">
                  <c:v>5.2734279749054189E-2</c:v>
                </c:pt>
                <c:pt idx="10">
                  <c:v>6.7437212096242233E-2</c:v>
                </c:pt>
                <c:pt idx="11">
                  <c:v>9.9886800441039897E-2</c:v>
                </c:pt>
                <c:pt idx="12">
                  <c:v>2.8666207551435896E-2</c:v>
                </c:pt>
                <c:pt idx="13">
                  <c:v>1.2260486356366144E-2</c:v>
                </c:pt>
                <c:pt idx="14">
                  <c:v>7.876677431946659E-2</c:v>
                </c:pt>
                <c:pt idx="15">
                  <c:v>6.1441400436374624E-2</c:v>
                </c:pt>
                <c:pt idx="16">
                  <c:v>-1.1785219944007779E-3</c:v>
                </c:pt>
                <c:pt idx="17">
                  <c:v>-0.13462597970174911</c:v>
                </c:pt>
                <c:pt idx="18">
                  <c:v>-0.1914597762129927</c:v>
                </c:pt>
                <c:pt idx="19">
                  <c:v>-0.13017985934812115</c:v>
                </c:pt>
                <c:pt idx="20">
                  <c:v>-0.11049402103739445</c:v>
                </c:pt>
              </c:numCache>
            </c:numRef>
          </c:val>
          <c:smooth val="0"/>
          <c:extLst>
            <c:ext xmlns:c16="http://schemas.microsoft.com/office/drawing/2014/chart" uri="{C3380CC4-5D6E-409C-BE32-E72D297353CC}">
              <c16:uniqueId val="{00000002-F772-4265-9534-9442388AA551}"/>
            </c:ext>
          </c:extLst>
        </c:ser>
        <c:ser>
          <c:idx val="3"/>
          <c:order val="5"/>
          <c:tx>
            <c:strRef>
              <c:f>'Construction GVA Quarterly'!$X$3</c:f>
              <c:strCache>
                <c:ptCount val="1"/>
                <c:pt idx="0">
                  <c:v>GFCF</c:v>
                </c:pt>
              </c:strCache>
            </c:strRef>
          </c:tx>
          <c:spPr>
            <a:ln w="22225" cap="rnd">
              <a:solidFill>
                <a:schemeClr val="accent6">
                  <a:lumMod val="75000"/>
                </a:schemeClr>
              </a:solidFill>
              <a:round/>
            </a:ln>
            <a:effectLst/>
          </c:spPr>
          <c:marker>
            <c:symbol val="none"/>
          </c:marker>
          <c:cat>
            <c:strRef>
              <c:f>'Construction GVA Quarterly'!$T$28:$T$48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'Construction GVA Quarterly'!$X$28:$X$48</c:f>
              <c:numCache>
                <c:formatCode>0%</c:formatCode>
                <c:ptCount val="21"/>
                <c:pt idx="0">
                  <c:v>0.12729860583097596</c:v>
                </c:pt>
                <c:pt idx="1">
                  <c:v>0.18812469383965041</c:v>
                </c:pt>
                <c:pt idx="2">
                  <c:v>0.20115604154207115</c:v>
                </c:pt>
                <c:pt idx="3">
                  <c:v>9.4347807542286014E-2</c:v>
                </c:pt>
                <c:pt idx="4">
                  <c:v>8.4945159072952317E-2</c:v>
                </c:pt>
                <c:pt idx="5">
                  <c:v>7.4796710650532866E-2</c:v>
                </c:pt>
                <c:pt idx="6">
                  <c:v>8.1777706790744392E-2</c:v>
                </c:pt>
                <c:pt idx="7">
                  <c:v>0.10709987785669542</c:v>
                </c:pt>
                <c:pt idx="8">
                  <c:v>0.14517816814914156</c:v>
                </c:pt>
                <c:pt idx="9">
                  <c:v>0.15793960930741269</c:v>
                </c:pt>
                <c:pt idx="10">
                  <c:v>0.1319501573885089</c:v>
                </c:pt>
                <c:pt idx="11">
                  <c:v>0.15849362844641812</c:v>
                </c:pt>
                <c:pt idx="12">
                  <c:v>8.4330534263912613E-2</c:v>
                </c:pt>
                <c:pt idx="13">
                  <c:v>2.8588725791081605E-2</c:v>
                </c:pt>
                <c:pt idx="14">
                  <c:v>0.13663975145962981</c:v>
                </c:pt>
                <c:pt idx="15">
                  <c:v>0.11673568980434054</c:v>
                </c:pt>
                <c:pt idx="16">
                  <c:v>-1.986380304100514E-2</c:v>
                </c:pt>
                <c:pt idx="17">
                  <c:v>-0.31241642817096849</c:v>
                </c:pt>
                <c:pt idx="18">
                  <c:v>-0.45426046145820692</c:v>
                </c:pt>
                <c:pt idx="19">
                  <c:v>-0.36015214079390162</c:v>
                </c:pt>
                <c:pt idx="20">
                  <c:v>-0.27208163219222115</c:v>
                </c:pt>
              </c:numCache>
            </c:numRef>
          </c:val>
          <c:smooth val="0"/>
          <c:extLst>
            <c:ext xmlns:c16="http://schemas.microsoft.com/office/drawing/2014/chart" uri="{C3380CC4-5D6E-409C-BE32-E72D297353CC}">
              <c16:uniqueId val="{00000003-F772-4265-9534-9442388AA551}"/>
            </c:ext>
          </c:extLst>
        </c:ser>
        <c:dLbls>
          <c:showLegendKey val="0"/>
          <c:showVal val="0"/>
          <c:showCatName val="0"/>
          <c:showSerName val="0"/>
          <c:showPercent val="0"/>
          <c:showBubbleSize val="0"/>
        </c:dLbls>
        <c:smooth val="0"/>
        <c:axId val="1252482431"/>
        <c:axId val="1252484095"/>
        <c:extLst>
          <c:ext xmlns:c15="http://schemas.microsoft.com/office/drawing/2012/chart" uri="{02D57815-91ED-43cb-92C2-25804820EDAC}">
            <c15:filteredLineSeries>
              <c15:ser>
                <c:idx val="1"/>
                <c:order val="1"/>
                <c:tx>
                  <c:strRef>
                    <c:extLst>
                      <c:ext uri="{02D57815-91ED-43cb-92C2-25804820EDAC}">
                        <c15:formulaRef>
                          <c15:sqref>'Construction GVA Quarterly'!$V$3</c15:sqref>
                        </c15:formulaRef>
                      </c:ext>
                    </c:extLst>
                    <c:strCache>
                      <c:ptCount val="1"/>
                      <c:pt idx="0">
                        <c:v>Non-Residential</c:v>
                      </c:pt>
                    </c:strCache>
                  </c:strRef>
                </c:tx>
                <c:spPr>
                  <a:ln w="28575" cap="rnd">
                    <a:solidFill>
                      <a:schemeClr val="accent2"/>
                    </a:solidFill>
                    <a:round/>
                  </a:ln>
                  <a:effectLst/>
                </c:spPr>
                <c:marker>
                  <c:symbol val="none"/>
                </c:marker>
                <c:cat>
                  <c:strRef>
                    <c:extLst>
                      <c:ext uri="{02D57815-91ED-43cb-92C2-25804820EDAC}">
                        <c15:formulaRef>
                          <c15:sqref>'Construction GVA Quarterly'!$T$28:$T$48</c15:sqref>
                        </c15:formulaRef>
                      </c:ext>
                    </c:extLst>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extLst>
                      <c:ext uri="{02D57815-91ED-43cb-92C2-25804820EDAC}">
                        <c15:formulaRef>
                          <c15:sqref>'Construction GVA Quarterly'!$V$4:$V$14</c15:sqref>
                        </c15:formulaRef>
                      </c:ext>
                    </c:extLst>
                    <c:numCache>
                      <c:formatCode>0%</c:formatCode>
                      <c:ptCount val="11"/>
                      <c:pt idx="0">
                        <c:v>2.8124416954249311E-2</c:v>
                      </c:pt>
                      <c:pt idx="1">
                        <c:v>9.3953495349686722E-2</c:v>
                      </c:pt>
                      <c:pt idx="2">
                        <c:v>0.16495719007904197</c:v>
                      </c:pt>
                      <c:pt idx="3">
                        <c:v>0.15672012232115354</c:v>
                      </c:pt>
                      <c:pt idx="4">
                        <c:v>0.10122307988461296</c:v>
                      </c:pt>
                      <c:pt idx="5">
                        <c:v>2.4164938801011535E-2</c:v>
                      </c:pt>
                      <c:pt idx="6">
                        <c:v>-2.0239554169205229E-3</c:v>
                      </c:pt>
                      <c:pt idx="7">
                        <c:v>-9.4577565365863286E-3</c:v>
                      </c:pt>
                      <c:pt idx="8">
                        <c:v>-1.3431456273070184E-2</c:v>
                      </c:pt>
                      <c:pt idx="9">
                        <c:v>3.7849454663795246E-2</c:v>
                      </c:pt>
                      <c:pt idx="10">
                        <c:v>0.11897749392256203</c:v>
                      </c:pt>
                    </c:numCache>
                  </c:numRef>
                </c:val>
                <c:smooth val="0"/>
                <c:extLst>
                  <c:ext xmlns:c16="http://schemas.microsoft.com/office/drawing/2014/chart" uri="{C3380CC4-5D6E-409C-BE32-E72D297353CC}">
                    <c16:uniqueId val="{00000004-F772-4265-9534-9442388AA55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'Construction GVA Quarterly'!$W$3</c15:sqref>
                        </c15:formulaRef>
                      </c:ext>
                    </c:extLst>
                    <c:strCache>
                      <c:ptCount val="1"/>
                      <c:pt idx="0">
                        <c:v>Residential</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'Construction GVA Quarterly'!$T$28:$T$48</c15:sqref>
                        </c15:formulaRef>
                      </c:ext>
                    </c:extLst>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extLst xmlns:c15="http://schemas.microsoft.com/office/drawing/2012/chart">
                      <c:ext xmlns:c15="http://schemas.microsoft.com/office/drawing/2012/chart" uri="{02D57815-91ED-43cb-92C2-25804820EDAC}">
                        <c15:formulaRef>
                          <c15:sqref>'Construction GVA Quarterly'!$W$4:$W$14</c15:sqref>
                        </c15:formulaRef>
                      </c:ext>
                    </c:extLst>
                    <c:numCache>
                      <c:formatCode>0%</c:formatCode>
                      <c:ptCount val="11"/>
                      <c:pt idx="0">
                        <c:v>5.3102026990128372E-2</c:v>
                      </c:pt>
                      <c:pt idx="1">
                        <c:v>4.1311218483893498E-2</c:v>
                      </c:pt>
                      <c:pt idx="2">
                        <c:v>8.9625971673003471E-2</c:v>
                      </c:pt>
                      <c:pt idx="3">
                        <c:v>4.3781416787151153E-2</c:v>
                      </c:pt>
                      <c:pt idx="4">
                        <c:v>7.7100121606831079E-2</c:v>
                      </c:pt>
                      <c:pt idx="5">
                        <c:v>3.4127899213681284E-2</c:v>
                      </c:pt>
                      <c:pt idx="6">
                        <c:v>-4.124721422673943E-2</c:v>
                      </c:pt>
                      <c:pt idx="7">
                        <c:v>-1.6226885908092615E-2</c:v>
                      </c:pt>
                      <c:pt idx="8">
                        <c:v>-4.5193524447183976E-2</c:v>
                      </c:pt>
                      <c:pt idx="9">
                        <c:v>1.8847094174636735E-3</c:v>
                      </c:pt>
                      <c:pt idx="10">
                        <c:v>0.12686938872454387</c:v>
                      </c:pt>
                    </c:numCache>
                  </c:numRef>
                </c:val>
                <c:smooth val="0"/>
                <c:extLst xmlns:c15="http://schemas.microsoft.com/office/drawing/2012/chart">
                  <c:ext xmlns:c16="http://schemas.microsoft.com/office/drawing/2014/chart" uri="{C3380CC4-5D6E-409C-BE32-E72D297353CC}">
                    <c16:uniqueId val="{00000005-F772-4265-9534-9442388AA551}"/>
                  </c:ext>
                </c:extLst>
              </c15:ser>
            </c15:filteredLineSeries>
          </c:ext>
        </c:extLst>
      </c:lineChart>
      <c:catAx>
        <c:axId val="1252482431"/>
        <c:scaling>
          <c:orientation val="minMax"/>
        </c:scaling>
        <c:delete val="0"/>
        <c:axPos val="b"/>
        <c:numFmt formatCode="General" sourceLinked="1"/>
        <c:majorTickMark val="none"/>
        <c:minorTickMark val="none"/>
        <c:tickLblPos val="low"/>
        <c:spPr>
          <a:noFill/>
          <a:ln w="3175" cap="flat" cmpd="sng" algn="ctr">
            <a:solidFill>
              <a:sysClr val="windowText" lastClr="000000">
                <a:lumMod val="65000"/>
                <a:lumOff val="35000"/>
              </a:sys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252484095"/>
        <c:crosses val="autoZero"/>
        <c:auto val="1"/>
        <c:lblAlgn val="ctr"/>
        <c:lblOffset val="100"/>
        <c:noMultiLvlLbl val="0"/>
      </c:catAx>
      <c:valAx>
        <c:axId val="125248409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252482431"/>
        <c:crosses val="autoZero"/>
        <c:crossBetween val="between"/>
        <c:majorUnit val="0.2"/>
      </c:valAx>
      <c:spPr>
        <a:noFill/>
        <a:ln>
          <a:noFill/>
        </a:ln>
        <a:effectLst/>
      </c:spPr>
    </c:plotArea>
    <c:legend>
      <c:legendPos val="t"/>
      <c:layout>
        <c:manualLayout>
          <c:xMode val="edge"/>
          <c:yMode val="edge"/>
          <c:x val="0.33444171041119858"/>
          <c:y val="1.4351760717410301E-2"/>
          <c:w val="0.61683562992125984"/>
          <c:h val="0.10708836395450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lumMod val="65000"/>
              <a:lumOff val="35000"/>
            </a:schemeClr>
          </a:solidFill>
          <a:latin typeface="Arial Nova Light" panose="020B03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80287620297458E-2"/>
          <c:y val="4.8034503499562557E-2"/>
          <c:w val="0.91502925415573044"/>
          <c:h val="0.79851049868766399"/>
        </c:manualLayout>
      </c:layout>
      <c:barChart>
        <c:barDir val="col"/>
        <c:grouping val="stacked"/>
        <c:varyColors val="0"/>
        <c:ser>
          <c:idx val="0"/>
          <c:order val="0"/>
          <c:tx>
            <c:strRef>
              <c:f>'Construction GVA Quarterly'!$U$3</c:f>
              <c:strCache>
                <c:ptCount val="1"/>
                <c:pt idx="0">
                  <c:v>Public</c:v>
                </c:pt>
              </c:strCache>
            </c:strRef>
          </c:tx>
          <c:spPr>
            <a:solidFill>
              <a:schemeClr val="accent1">
                <a:lumMod val="75000"/>
              </a:schemeClr>
            </a:solidFill>
            <a:ln w="6350">
              <a:solidFill>
                <a:srgbClr val="A5B592">
                  <a:lumMod val="50000"/>
                </a:srgbClr>
              </a:solidFill>
            </a:ln>
            <a:effectLst/>
          </c:spPr>
          <c:invertIfNegative val="0"/>
          <c:cat>
            <c:strRef>
              <c:f>'Construction GVA Quarterly'!$T$28:$T$48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'Construction GVA Quarterly'!$U$28:$U$48</c:f>
              <c:numCache>
                <c:formatCode>0%</c:formatCode>
                <c:ptCount val="21"/>
                <c:pt idx="0">
                  <c:v>6.3975591021924877E-2</c:v>
                </c:pt>
                <c:pt idx="1">
                  <c:v>0.10976502178527894</c:v>
                </c:pt>
                <c:pt idx="2">
                  <c:v>3.8467089641032438E-2</c:v>
                </c:pt>
                <c:pt idx="3">
                  <c:v>4.0049982394327541E-2</c:v>
                </c:pt>
                <c:pt idx="4">
                  <c:v>8.240931519063778E-3</c:v>
                </c:pt>
                <c:pt idx="5">
                  <c:v>5.4203985910631761E-2</c:v>
                </c:pt>
                <c:pt idx="6">
                  <c:v>2.9051469309310525E-2</c:v>
                </c:pt>
                <c:pt idx="7">
                  <c:v>5.1737806323133281E-2</c:v>
                </c:pt>
                <c:pt idx="8">
                  <c:v>4.9473242999594186E-2</c:v>
                </c:pt>
                <c:pt idx="9">
                  <c:v>9.5304116015153734E-2</c:v>
                </c:pt>
                <c:pt idx="10">
                  <c:v>5.1972945231409363E-2</c:v>
                </c:pt>
                <c:pt idx="11">
                  <c:v>2.7205606469897666E-2</c:v>
                </c:pt>
                <c:pt idx="12">
                  <c:v>-1.5830344878645507E-2</c:v>
                </c:pt>
                <c:pt idx="13">
                  <c:v>-0.10324224437764817</c:v>
                </c:pt>
                <c:pt idx="14">
                  <c:v>6.5881588946540399E-4</c:v>
                </c:pt>
                <c:pt idx="15">
                  <c:v>6.5885401433198723E-2</c:v>
                </c:pt>
                <c:pt idx="16">
                  <c:v>-1.314091917619752E-3</c:v>
                </c:pt>
                <c:pt idx="17">
                  <c:v>7.5882904941894464E-3</c:v>
                </c:pt>
                <c:pt idx="18">
                  <c:v>-5.4888576028660589E-2</c:v>
                </c:pt>
                <c:pt idx="19">
                  <c:v>-4.8057288621518729E-2</c:v>
                </c:pt>
                <c:pt idx="20">
                  <c:v>4.9756549680194072E-2</c:v>
                </c:pt>
              </c:numCache>
            </c:numRef>
          </c:val>
          <c:extLst>
            <c:ext xmlns:c16="http://schemas.microsoft.com/office/drawing/2014/chart" uri="{C3380CC4-5D6E-409C-BE32-E72D297353CC}">
              <c16:uniqueId val="{00000000-9F93-4E5E-B83B-17C29899BF05}"/>
            </c:ext>
          </c:extLst>
        </c:ser>
        <c:ser>
          <c:idx val="5"/>
          <c:order val="4"/>
          <c:tx>
            <c:strRef>
              <c:f>'Construction GVA Quarterly'!$Z$3</c:f>
              <c:strCache>
                <c:ptCount val="1"/>
                <c:pt idx="0">
                  <c:v>Private</c:v>
                </c:pt>
              </c:strCache>
            </c:strRef>
          </c:tx>
          <c:spPr>
            <a:solidFill>
              <a:schemeClr val="bg1">
                <a:lumMod val="75000"/>
              </a:schemeClr>
            </a:solidFill>
            <a:ln w="6350">
              <a:solidFill>
                <a:sysClr val="window" lastClr="FFFFFF">
                  <a:lumMod val="50000"/>
                </a:sysClr>
              </a:solidFill>
            </a:ln>
            <a:effectLst/>
          </c:spPr>
          <c:invertIfNegative val="0"/>
          <c:cat>
            <c:strRef>
              <c:f>'Construction GVA Quarterly'!$T$28:$T$48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'Construction GVA Quarterly'!$Z$28:$Z$48</c:f>
              <c:numCache>
                <c:formatCode>0%</c:formatCode>
                <c:ptCount val="21"/>
                <c:pt idx="0">
                  <c:v>6.3323014809051073E-2</c:v>
                </c:pt>
                <c:pt idx="1">
                  <c:v>7.8359672054371443E-2</c:v>
                </c:pt>
                <c:pt idx="2">
                  <c:v>0.16268895190103885</c:v>
                </c:pt>
                <c:pt idx="3">
                  <c:v>5.429782514795848E-2</c:v>
                </c:pt>
                <c:pt idx="4">
                  <c:v>7.670422755388849E-2</c:v>
                </c:pt>
                <c:pt idx="5">
                  <c:v>2.0592724739901012E-2</c:v>
                </c:pt>
                <c:pt idx="6">
                  <c:v>5.2726237481433791E-2</c:v>
                </c:pt>
                <c:pt idx="7">
                  <c:v>5.5362071533562041E-2</c:v>
                </c:pt>
                <c:pt idx="8">
                  <c:v>9.5704925149547357E-2</c:v>
                </c:pt>
                <c:pt idx="9">
                  <c:v>6.2635493292258884E-2</c:v>
                </c:pt>
                <c:pt idx="10">
                  <c:v>7.9977212157099561E-2</c:v>
                </c:pt>
                <c:pt idx="11">
                  <c:v>0.13128802197652056</c:v>
                </c:pt>
                <c:pt idx="12">
                  <c:v>0.10016087914255824</c:v>
                </c:pt>
                <c:pt idx="13">
                  <c:v>0.13183097016872999</c:v>
                </c:pt>
                <c:pt idx="14">
                  <c:v>0.13598093557016441</c:v>
                </c:pt>
                <c:pt idx="15">
                  <c:v>5.0850288371141888E-2</c:v>
                </c:pt>
                <c:pt idx="16">
                  <c:v>-1.8549711123385434E-2</c:v>
                </c:pt>
                <c:pt idx="17">
                  <c:v>-0.32000471866515801</c:v>
                </c:pt>
                <c:pt idx="18">
                  <c:v>-0.39937188542954638</c:v>
                </c:pt>
                <c:pt idx="19">
                  <c:v>-0.31209485217238303</c:v>
                </c:pt>
                <c:pt idx="20">
                  <c:v>-0.3218381818724152</c:v>
                </c:pt>
              </c:numCache>
            </c:numRef>
          </c:val>
          <c:extLst>
            <c:ext xmlns:c16="http://schemas.microsoft.com/office/drawing/2014/chart" uri="{C3380CC4-5D6E-409C-BE32-E72D297353CC}">
              <c16:uniqueId val="{00000001-9F93-4E5E-B83B-17C29899BF05}"/>
            </c:ext>
          </c:extLst>
        </c:ser>
        <c:dLbls>
          <c:showLegendKey val="0"/>
          <c:showVal val="0"/>
          <c:showCatName val="0"/>
          <c:showSerName val="0"/>
          <c:showPercent val="0"/>
          <c:showBubbleSize val="0"/>
        </c:dLbls>
        <c:gapWidth val="80"/>
        <c:overlap val="100"/>
        <c:axId val="1252482431"/>
        <c:axId val="1252484095"/>
        <c:extLst>
          <c:ext xmlns:c15="http://schemas.microsoft.com/office/drawing/2012/chart" uri="{02D57815-91ED-43cb-92C2-25804820EDAC}">
            <c15:filteredBarSeries>
              <c15:ser>
                <c:idx val="1"/>
                <c:order val="1"/>
                <c:tx>
                  <c:strRef>
                    <c:extLst>
                      <c:ext uri="{02D57815-91ED-43cb-92C2-25804820EDAC}">
                        <c15:formulaRef>
                          <c15:sqref>'Construction GVA Quarterly'!$V$3</c15:sqref>
                        </c15:formulaRef>
                      </c:ext>
                    </c:extLst>
                    <c:strCache>
                      <c:ptCount val="1"/>
                      <c:pt idx="0">
                        <c:v>Non-Residential</c:v>
                      </c:pt>
                    </c:strCache>
                  </c:strRef>
                </c:tx>
                <c:spPr>
                  <a:solidFill>
                    <a:schemeClr val="accent2"/>
                  </a:solidFill>
                  <a:ln>
                    <a:noFill/>
                  </a:ln>
                  <a:effectLst/>
                </c:spPr>
                <c:invertIfNegative val="0"/>
                <c:cat>
                  <c:strRef>
                    <c:extLst>
                      <c:ext uri="{02D57815-91ED-43cb-92C2-25804820EDAC}">
                        <c15:formulaRef>
                          <c15:sqref>'Construction GVA Quarterly'!$T$28:$T$48</c15:sqref>
                        </c15:formulaRef>
                      </c:ext>
                    </c:extLst>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extLst>
                      <c:ext uri="{02D57815-91ED-43cb-92C2-25804820EDAC}">
                        <c15:formulaRef>
                          <c15:sqref>'Construction GVA Quarterly'!$V$4:$V$14</c15:sqref>
                        </c15:formulaRef>
                      </c:ext>
                    </c:extLst>
                    <c:numCache>
                      <c:formatCode>0%</c:formatCode>
                      <c:ptCount val="11"/>
                      <c:pt idx="0">
                        <c:v>2.8124416954249311E-2</c:v>
                      </c:pt>
                      <c:pt idx="1">
                        <c:v>9.3953495349686722E-2</c:v>
                      </c:pt>
                      <c:pt idx="2">
                        <c:v>0.16495719007904197</c:v>
                      </c:pt>
                      <c:pt idx="3">
                        <c:v>0.15672012232115354</c:v>
                      </c:pt>
                      <c:pt idx="4">
                        <c:v>0.10122307988461296</c:v>
                      </c:pt>
                      <c:pt idx="5">
                        <c:v>2.4164938801011535E-2</c:v>
                      </c:pt>
                      <c:pt idx="6">
                        <c:v>-2.0239554169205229E-3</c:v>
                      </c:pt>
                      <c:pt idx="7">
                        <c:v>-9.4577565365863286E-3</c:v>
                      </c:pt>
                      <c:pt idx="8">
                        <c:v>-1.3431456273070184E-2</c:v>
                      </c:pt>
                      <c:pt idx="9">
                        <c:v>3.7849454663795246E-2</c:v>
                      </c:pt>
                      <c:pt idx="10">
                        <c:v>0.11897749392256203</c:v>
                      </c:pt>
                    </c:numCache>
                  </c:numRef>
                </c:val>
                <c:extLst>
                  <c:ext xmlns:c16="http://schemas.microsoft.com/office/drawing/2014/chart" uri="{C3380CC4-5D6E-409C-BE32-E72D297353CC}">
                    <c16:uniqueId val="{00000004-9F93-4E5E-B83B-17C29899BF0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'Construction GVA Quarterly'!$W$3</c15:sqref>
                        </c15:formulaRef>
                      </c:ext>
                    </c:extLst>
                    <c:strCache>
                      <c:ptCount val="1"/>
                      <c:pt idx="0">
                        <c:v>Residential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'Construction GVA Quarterly'!$T$28:$T$48</c15:sqref>
                        </c15:formulaRef>
                      </c:ext>
                    </c:extLst>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extLst xmlns:c15="http://schemas.microsoft.com/office/drawing/2012/chart">
                      <c:ext xmlns:c15="http://schemas.microsoft.com/office/drawing/2012/chart" uri="{02D57815-91ED-43cb-92C2-25804820EDAC}">
                        <c15:formulaRef>
                          <c15:sqref>'Construction GVA Quarterly'!$W$4:$W$14</c15:sqref>
                        </c15:formulaRef>
                      </c:ext>
                    </c:extLst>
                    <c:numCache>
                      <c:formatCode>0%</c:formatCode>
                      <c:ptCount val="11"/>
                      <c:pt idx="0">
                        <c:v>5.3102026990128372E-2</c:v>
                      </c:pt>
                      <c:pt idx="1">
                        <c:v>4.1311218483893498E-2</c:v>
                      </c:pt>
                      <c:pt idx="2">
                        <c:v>8.9625971673003471E-2</c:v>
                      </c:pt>
                      <c:pt idx="3">
                        <c:v>4.3781416787151153E-2</c:v>
                      </c:pt>
                      <c:pt idx="4">
                        <c:v>7.7100121606831079E-2</c:v>
                      </c:pt>
                      <c:pt idx="5">
                        <c:v>3.4127899213681284E-2</c:v>
                      </c:pt>
                      <c:pt idx="6">
                        <c:v>-4.124721422673943E-2</c:v>
                      </c:pt>
                      <c:pt idx="7">
                        <c:v>-1.6226885908092615E-2</c:v>
                      </c:pt>
                      <c:pt idx="8">
                        <c:v>-4.5193524447183976E-2</c:v>
                      </c:pt>
                      <c:pt idx="9">
                        <c:v>1.8847094174636735E-3</c:v>
                      </c:pt>
                      <c:pt idx="10">
                        <c:v>0.12686938872454387</c:v>
                      </c:pt>
                    </c:numCache>
                  </c:numRef>
                </c:val>
                <c:extLst xmlns:c15="http://schemas.microsoft.com/office/drawing/2012/chart">
                  <c:ext xmlns:c16="http://schemas.microsoft.com/office/drawing/2014/chart" uri="{C3380CC4-5D6E-409C-BE32-E72D297353CC}">
                    <c16:uniqueId val="{00000005-9F93-4E5E-B83B-17C29899BF05}"/>
                  </c:ext>
                </c:extLst>
              </c15:ser>
            </c15:filteredBarSeries>
          </c:ext>
        </c:extLst>
      </c:barChart>
      <c:lineChart>
        <c:grouping val="standard"/>
        <c:varyColors val="0"/>
        <c:ser>
          <c:idx val="4"/>
          <c:order val="3"/>
          <c:tx>
            <c:strRef>
              <c:f>'Construction GVA Quarterly'!$Y$3</c:f>
              <c:strCache>
                <c:ptCount val="1"/>
                <c:pt idx="0">
                  <c:v>GVA Construction</c:v>
                </c:pt>
              </c:strCache>
            </c:strRef>
          </c:tx>
          <c:spPr>
            <a:ln w="22225" cap="rnd">
              <a:solidFill>
                <a:schemeClr val="tx1"/>
              </a:solidFill>
              <a:round/>
            </a:ln>
            <a:effectLst/>
          </c:spPr>
          <c:marker>
            <c:symbol val="none"/>
          </c:marker>
          <c:cat>
            <c:strRef>
              <c:f>'Construction GVA Quarterly'!$T$28:$T$48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'Construction GVA Quarterly'!$Y$28:$Y$48</c:f>
              <c:numCache>
                <c:formatCode>0%</c:formatCode>
                <c:ptCount val="21"/>
                <c:pt idx="0">
                  <c:v>4.9963494117663466E-2</c:v>
                </c:pt>
                <c:pt idx="1">
                  <c:v>6.8198102959333623E-2</c:v>
                </c:pt>
                <c:pt idx="2">
                  <c:v>7.6140526923252447E-2</c:v>
                </c:pt>
                <c:pt idx="3">
                  <c:v>4.4171179129857407E-2</c:v>
                </c:pt>
                <c:pt idx="4">
                  <c:v>5.4752270723812495E-2</c:v>
                </c:pt>
                <c:pt idx="5">
                  <c:v>2.7132879860706848E-2</c:v>
                </c:pt>
                <c:pt idx="6">
                  <c:v>2.2312508454916231E-2</c:v>
                </c:pt>
                <c:pt idx="7">
                  <c:v>1.8394012891181331E-2</c:v>
                </c:pt>
                <c:pt idx="8">
                  <c:v>4.2170943193207418E-2</c:v>
                </c:pt>
                <c:pt idx="9">
                  <c:v>5.2734279749054189E-2</c:v>
                </c:pt>
                <c:pt idx="10">
                  <c:v>6.7437212096242233E-2</c:v>
                </c:pt>
                <c:pt idx="11">
                  <c:v>9.9886800441039897E-2</c:v>
                </c:pt>
                <c:pt idx="12">
                  <c:v>2.8666207551435896E-2</c:v>
                </c:pt>
                <c:pt idx="13">
                  <c:v>1.2260486356366144E-2</c:v>
                </c:pt>
                <c:pt idx="14">
                  <c:v>7.876677431946659E-2</c:v>
                </c:pt>
                <c:pt idx="15">
                  <c:v>6.1441400436374624E-2</c:v>
                </c:pt>
                <c:pt idx="16">
                  <c:v>-1.1785219944007779E-3</c:v>
                </c:pt>
                <c:pt idx="17">
                  <c:v>-0.13462597970174911</c:v>
                </c:pt>
                <c:pt idx="18">
                  <c:v>-0.1914597762129927</c:v>
                </c:pt>
                <c:pt idx="19">
                  <c:v>-0.13017985934812115</c:v>
                </c:pt>
                <c:pt idx="20">
                  <c:v>-0.11049402103739445</c:v>
                </c:pt>
              </c:numCache>
            </c:numRef>
          </c:val>
          <c:smooth val="0"/>
          <c:extLst>
            <c:ext xmlns:c16="http://schemas.microsoft.com/office/drawing/2014/chart" uri="{C3380CC4-5D6E-409C-BE32-E72D297353CC}">
              <c16:uniqueId val="{00000002-9F93-4E5E-B83B-17C29899BF05}"/>
            </c:ext>
          </c:extLst>
        </c:ser>
        <c:ser>
          <c:idx val="3"/>
          <c:order val="5"/>
          <c:tx>
            <c:strRef>
              <c:f>'Construction GVA Quarterly'!$X$3</c:f>
              <c:strCache>
                <c:ptCount val="1"/>
                <c:pt idx="0">
                  <c:v>GFCF</c:v>
                </c:pt>
              </c:strCache>
            </c:strRef>
          </c:tx>
          <c:spPr>
            <a:ln w="22225" cap="rnd">
              <a:solidFill>
                <a:schemeClr val="accent6">
                  <a:lumMod val="75000"/>
                </a:schemeClr>
              </a:solidFill>
              <a:round/>
            </a:ln>
            <a:effectLst/>
          </c:spPr>
          <c:marker>
            <c:symbol val="none"/>
          </c:marker>
          <c:cat>
            <c:strRef>
              <c:f>'Construction GVA Quarterly'!$T$28:$T$48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'Construction GVA Quarterly'!$X$28:$X$48</c:f>
              <c:numCache>
                <c:formatCode>0%</c:formatCode>
                <c:ptCount val="21"/>
                <c:pt idx="0">
                  <c:v>0.12729860583097596</c:v>
                </c:pt>
                <c:pt idx="1">
                  <c:v>0.18812469383965041</c:v>
                </c:pt>
                <c:pt idx="2">
                  <c:v>0.20115604154207115</c:v>
                </c:pt>
                <c:pt idx="3">
                  <c:v>9.4347807542286014E-2</c:v>
                </c:pt>
                <c:pt idx="4">
                  <c:v>8.4945159072952317E-2</c:v>
                </c:pt>
                <c:pt idx="5">
                  <c:v>7.4796710650532866E-2</c:v>
                </c:pt>
                <c:pt idx="6">
                  <c:v>8.1777706790744392E-2</c:v>
                </c:pt>
                <c:pt idx="7">
                  <c:v>0.10709987785669542</c:v>
                </c:pt>
                <c:pt idx="8">
                  <c:v>0.14517816814914156</c:v>
                </c:pt>
                <c:pt idx="9">
                  <c:v>0.15793960930741269</c:v>
                </c:pt>
                <c:pt idx="10">
                  <c:v>0.1319501573885089</c:v>
                </c:pt>
                <c:pt idx="11">
                  <c:v>0.15849362844641812</c:v>
                </c:pt>
                <c:pt idx="12">
                  <c:v>8.4330534263912613E-2</c:v>
                </c:pt>
                <c:pt idx="13">
                  <c:v>2.8588725791081605E-2</c:v>
                </c:pt>
                <c:pt idx="14">
                  <c:v>0.13663975145962981</c:v>
                </c:pt>
                <c:pt idx="15">
                  <c:v>0.11673568980434054</c:v>
                </c:pt>
                <c:pt idx="16">
                  <c:v>-1.986380304100514E-2</c:v>
                </c:pt>
                <c:pt idx="17">
                  <c:v>-0.31241642817096849</c:v>
                </c:pt>
                <c:pt idx="18">
                  <c:v>-0.45426046145820692</c:v>
                </c:pt>
                <c:pt idx="19">
                  <c:v>-0.36015214079390162</c:v>
                </c:pt>
                <c:pt idx="20">
                  <c:v>-0.27208163219222115</c:v>
                </c:pt>
              </c:numCache>
            </c:numRef>
          </c:val>
          <c:smooth val="0"/>
          <c:extLst>
            <c:ext xmlns:c16="http://schemas.microsoft.com/office/drawing/2014/chart" uri="{C3380CC4-5D6E-409C-BE32-E72D297353CC}">
              <c16:uniqueId val="{00000003-9F93-4E5E-B83B-17C29899BF05}"/>
            </c:ext>
          </c:extLst>
        </c:ser>
        <c:dLbls>
          <c:showLegendKey val="0"/>
          <c:showVal val="0"/>
          <c:showCatName val="0"/>
          <c:showSerName val="0"/>
          <c:showPercent val="0"/>
          <c:showBubbleSize val="0"/>
        </c:dLbls>
        <c:marker val="1"/>
        <c:smooth val="0"/>
        <c:axId val="1252482431"/>
        <c:axId val="1252484095"/>
      </c:lineChart>
      <c:catAx>
        <c:axId val="1252482431"/>
        <c:scaling>
          <c:orientation val="minMax"/>
        </c:scaling>
        <c:delete val="0"/>
        <c:axPos val="b"/>
        <c:numFmt formatCode="General" sourceLinked="1"/>
        <c:majorTickMark val="none"/>
        <c:minorTickMark val="none"/>
        <c:tickLblPos val="low"/>
        <c:spPr>
          <a:noFill/>
          <a:ln w="3175" cap="flat" cmpd="sng" algn="ctr">
            <a:solidFill>
              <a:sysClr val="windowText" lastClr="000000">
                <a:lumMod val="65000"/>
                <a:lumOff val="35000"/>
              </a:sys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252484095"/>
        <c:crosses val="autoZero"/>
        <c:auto val="1"/>
        <c:lblAlgn val="ctr"/>
        <c:lblOffset val="100"/>
        <c:noMultiLvlLbl val="0"/>
      </c:catAx>
      <c:valAx>
        <c:axId val="125248409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252482431"/>
        <c:crosses val="autoZero"/>
        <c:crossBetween val="between"/>
      </c:valAx>
      <c:spPr>
        <a:noFill/>
        <a:ln>
          <a:noFill/>
        </a:ln>
        <a:effectLst/>
      </c:spPr>
    </c:plotArea>
    <c:legend>
      <c:legendPos val="t"/>
      <c:layout>
        <c:manualLayout>
          <c:xMode val="edge"/>
          <c:yMode val="edge"/>
          <c:x val="0.33444171041119858"/>
          <c:y val="1.4351760717410301E-2"/>
          <c:w val="0.64188019466316715"/>
          <c:h val="8.96995297462817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lumMod val="65000"/>
              <a:lumOff val="35000"/>
            </a:schemeClr>
          </a:solidFill>
          <a:latin typeface="Arial Nova Light" panose="020B03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633469343195183E-2"/>
          <c:y val="7.4247133581986452E-2"/>
          <c:w val="0.86861816134829417"/>
          <c:h val="0.79344273303556345"/>
        </c:manualLayout>
      </c:layout>
      <c:barChart>
        <c:barDir val="col"/>
        <c:grouping val="clustered"/>
        <c:varyColors val="0"/>
        <c:ser>
          <c:idx val="0"/>
          <c:order val="0"/>
          <c:tx>
            <c:strRef>
              <c:f>Indicators!$D$2</c:f>
              <c:strCache>
                <c:ptCount val="1"/>
                <c:pt idx="0">
                  <c:v>Employed (Millions)</c:v>
                </c:pt>
              </c:strCache>
            </c:strRef>
          </c:tx>
          <c:spPr>
            <a:solidFill>
              <a:srgbClr val="809EC2">
                <a:lumMod val="40000"/>
                <a:lumOff val="60000"/>
              </a:srgbClr>
            </a:solidFill>
            <a:ln w="6350">
              <a:solidFill>
                <a:srgbClr val="A5B592">
                  <a:lumMod val="50000"/>
                </a:srgbClr>
              </a:solidFill>
            </a:ln>
            <a:effectLst/>
          </c:spPr>
          <c:invertIfNegative val="0"/>
          <c:cat>
            <c:numRef>
              <c:f>Indicators!$C$3:$C$28</c:f>
              <c:numCache>
                <c:formatCode>[$-409]mmm\-yy;@</c:formatCode>
                <c:ptCount val="26"/>
                <c:pt idx="0">
                  <c:v>42370</c:v>
                </c:pt>
                <c:pt idx="1">
                  <c:v>42461</c:v>
                </c:pt>
                <c:pt idx="2">
                  <c:v>42552</c:v>
                </c:pt>
                <c:pt idx="3">
                  <c:v>42644</c:v>
                </c:pt>
                <c:pt idx="4">
                  <c:v>42736</c:v>
                </c:pt>
                <c:pt idx="5">
                  <c:v>42826</c:v>
                </c:pt>
                <c:pt idx="6">
                  <c:v>42917</c:v>
                </c:pt>
                <c:pt idx="7">
                  <c:v>43009</c:v>
                </c:pt>
                <c:pt idx="8">
                  <c:v>43101</c:v>
                </c:pt>
                <c:pt idx="9">
                  <c:v>43191</c:v>
                </c:pt>
                <c:pt idx="10">
                  <c:v>43282</c:v>
                </c:pt>
                <c:pt idx="11">
                  <c:v>43374</c:v>
                </c:pt>
                <c:pt idx="12">
                  <c:v>43466</c:v>
                </c:pt>
                <c:pt idx="13">
                  <c:v>43556</c:v>
                </c:pt>
                <c:pt idx="14">
                  <c:v>43647</c:v>
                </c:pt>
                <c:pt idx="15">
                  <c:v>43739</c:v>
                </c:pt>
                <c:pt idx="16">
                  <c:v>43831</c:v>
                </c:pt>
                <c:pt idx="17">
                  <c:v>43922</c:v>
                </c:pt>
                <c:pt idx="18">
                  <c:v>44013</c:v>
                </c:pt>
                <c:pt idx="19">
                  <c:v>44105</c:v>
                </c:pt>
                <c:pt idx="20">
                  <c:v>44197</c:v>
                </c:pt>
                <c:pt idx="21">
                  <c:v>44228</c:v>
                </c:pt>
                <c:pt idx="22">
                  <c:v>44256</c:v>
                </c:pt>
                <c:pt idx="23">
                  <c:v>44287</c:v>
                </c:pt>
                <c:pt idx="24">
                  <c:v>44317</c:v>
                </c:pt>
                <c:pt idx="25">
                  <c:v>44348</c:v>
                </c:pt>
              </c:numCache>
            </c:numRef>
          </c:cat>
          <c:val>
            <c:numRef>
              <c:f>Indicators!$D$3:$D$28</c:f>
              <c:numCache>
                <c:formatCode>0.0</c:formatCode>
                <c:ptCount val="26"/>
                <c:pt idx="0">
                  <c:v>3.0449999999999999</c:v>
                </c:pt>
                <c:pt idx="1">
                  <c:v>3.528</c:v>
                </c:pt>
                <c:pt idx="2">
                  <c:v>3.5030000000000001</c:v>
                </c:pt>
                <c:pt idx="3">
                  <c:v>3.3889</c:v>
                </c:pt>
                <c:pt idx="4">
                  <c:v>3.2149999999999999</c:v>
                </c:pt>
                <c:pt idx="5">
                  <c:v>3.544</c:v>
                </c:pt>
                <c:pt idx="6">
                  <c:v>3.8645238323945015</c:v>
                </c:pt>
                <c:pt idx="7">
                  <c:v>3.5254279999999998</c:v>
                </c:pt>
                <c:pt idx="8">
                  <c:v>3.64</c:v>
                </c:pt>
                <c:pt idx="9">
                  <c:v>4.0107800000000005</c:v>
                </c:pt>
                <c:pt idx="10">
                  <c:v>3.895</c:v>
                </c:pt>
                <c:pt idx="11">
                  <c:v>3.9123829999999997</c:v>
                </c:pt>
                <c:pt idx="12">
                  <c:v>4.1180000000000003</c:v>
                </c:pt>
                <c:pt idx="13">
                  <c:v>4.1975660000000001</c:v>
                </c:pt>
                <c:pt idx="14">
                  <c:v>4.0350000000000001</c:v>
                </c:pt>
                <c:pt idx="15">
                  <c:v>4.2214799999999997</c:v>
                </c:pt>
                <c:pt idx="16">
                  <c:v>4.0010000000000003</c:v>
                </c:pt>
                <c:pt idx="17">
                  <c:v>2.7792509999999999</c:v>
                </c:pt>
                <c:pt idx="18">
                  <c:v>4.0335520000000002</c:v>
                </c:pt>
                <c:pt idx="19">
                  <c:v>3.9740000000000002</c:v>
                </c:pt>
                <c:pt idx="20" formatCode="_(* #,##0.0_);_(* \(#,##0.0\);_(* &quot;-&quot;??_);_(@_)">
                  <c:v>4.1507040000000002</c:v>
                </c:pt>
                <c:pt idx="21" formatCode="_(* #,##0.0_);_(* \(#,##0.0\);_(* &quot;-&quot;??_);_(@_)">
                  <c:v>4.0968489999999997</c:v>
                </c:pt>
                <c:pt idx="22" formatCode="_(* #,##0.0_);_(* \(#,##0.0\);_(* &quot;-&quot;??_);_(@_)">
                  <c:v>4.9423919999999999</c:v>
                </c:pt>
                <c:pt idx="23" formatCode="_(* #,##0.0_);_(* \(#,##0.0\);_(* &quot;-&quot;??_);_(@_)">
                  <c:v>4.1369999999999996</c:v>
                </c:pt>
                <c:pt idx="24" formatCode="General">
                  <c:v>4.4000000000000004</c:v>
                </c:pt>
                <c:pt idx="25" formatCode="0.00">
                  <c:v>4.3369999999999997</c:v>
                </c:pt>
              </c:numCache>
            </c:numRef>
          </c:val>
          <c:extLst>
            <c:ext xmlns:c16="http://schemas.microsoft.com/office/drawing/2014/chart" uri="{C3380CC4-5D6E-409C-BE32-E72D297353CC}">
              <c16:uniqueId val="{00000000-7FE8-4A80-B0EF-2B70BF2E0593}"/>
            </c:ext>
          </c:extLst>
        </c:ser>
        <c:dLbls>
          <c:showLegendKey val="0"/>
          <c:showVal val="0"/>
          <c:showCatName val="0"/>
          <c:showSerName val="0"/>
          <c:showPercent val="0"/>
          <c:showBubbleSize val="0"/>
        </c:dLbls>
        <c:gapWidth val="80"/>
        <c:axId val="707672879"/>
        <c:axId val="707677455"/>
      </c:barChart>
      <c:lineChart>
        <c:grouping val="stacked"/>
        <c:varyColors val="0"/>
        <c:ser>
          <c:idx val="1"/>
          <c:order val="1"/>
          <c:tx>
            <c:strRef>
              <c:f>Indicators!$F$2</c:f>
              <c:strCache>
                <c:ptCount val="1"/>
                <c:pt idx="0">
                  <c:v>% of Total (rhs)</c:v>
                </c:pt>
              </c:strCache>
            </c:strRef>
          </c:tx>
          <c:spPr>
            <a:ln w="15875" cap="rnd">
              <a:solidFill>
                <a:schemeClr val="accent4"/>
              </a:solidFill>
              <a:round/>
            </a:ln>
            <a:effectLst/>
          </c:spPr>
          <c:marker>
            <c:symbol val="diamond"/>
            <c:size val="7"/>
            <c:spPr>
              <a:noFill/>
              <a:ln w="19050">
                <a:solidFill>
                  <a:schemeClr val="accent4"/>
                </a:solidFill>
              </a:ln>
              <a:effectLst/>
            </c:spPr>
          </c:marker>
          <c:cat>
            <c:numRef>
              <c:f>Indicators!$C$3:$C$28</c:f>
              <c:numCache>
                <c:formatCode>[$-409]mmm\-yy;@</c:formatCode>
                <c:ptCount val="26"/>
                <c:pt idx="0">
                  <c:v>42370</c:v>
                </c:pt>
                <c:pt idx="1">
                  <c:v>42461</c:v>
                </c:pt>
                <c:pt idx="2">
                  <c:v>42552</c:v>
                </c:pt>
                <c:pt idx="3">
                  <c:v>42644</c:v>
                </c:pt>
                <c:pt idx="4">
                  <c:v>42736</c:v>
                </c:pt>
                <c:pt idx="5">
                  <c:v>42826</c:v>
                </c:pt>
                <c:pt idx="6">
                  <c:v>42917</c:v>
                </c:pt>
                <c:pt idx="7">
                  <c:v>43009</c:v>
                </c:pt>
                <c:pt idx="8">
                  <c:v>43101</c:v>
                </c:pt>
                <c:pt idx="9">
                  <c:v>43191</c:v>
                </c:pt>
                <c:pt idx="10">
                  <c:v>43282</c:v>
                </c:pt>
                <c:pt idx="11">
                  <c:v>43374</c:v>
                </c:pt>
                <c:pt idx="12">
                  <c:v>43466</c:v>
                </c:pt>
                <c:pt idx="13">
                  <c:v>43556</c:v>
                </c:pt>
                <c:pt idx="14">
                  <c:v>43647</c:v>
                </c:pt>
                <c:pt idx="15">
                  <c:v>43739</c:v>
                </c:pt>
                <c:pt idx="16">
                  <c:v>43831</c:v>
                </c:pt>
                <c:pt idx="17">
                  <c:v>43922</c:v>
                </c:pt>
                <c:pt idx="18">
                  <c:v>44013</c:v>
                </c:pt>
                <c:pt idx="19">
                  <c:v>44105</c:v>
                </c:pt>
                <c:pt idx="20">
                  <c:v>44197</c:v>
                </c:pt>
                <c:pt idx="21">
                  <c:v>44228</c:v>
                </c:pt>
                <c:pt idx="22">
                  <c:v>44256</c:v>
                </c:pt>
                <c:pt idx="23">
                  <c:v>44287</c:v>
                </c:pt>
                <c:pt idx="24">
                  <c:v>44317</c:v>
                </c:pt>
                <c:pt idx="25">
                  <c:v>44348</c:v>
                </c:pt>
              </c:numCache>
            </c:numRef>
          </c:cat>
          <c:val>
            <c:numRef>
              <c:f>Indicators!$F$3:$F$28</c:f>
              <c:numCache>
                <c:formatCode>0.0%</c:formatCode>
                <c:ptCount val="26"/>
                <c:pt idx="0">
                  <c:v>7.4835380595050641E-2</c:v>
                </c:pt>
                <c:pt idx="1">
                  <c:v>8.6759766191283144E-2</c:v>
                </c:pt>
                <c:pt idx="2">
                  <c:v>8.5535449963348928E-2</c:v>
                </c:pt>
                <c:pt idx="3">
                  <c:v>8.1298277524381207E-2</c:v>
                </c:pt>
                <c:pt idx="4">
                  <c:v>8.1708067114980909E-2</c:v>
                </c:pt>
                <c:pt idx="5">
                  <c:v>8.8003643311102317E-2</c:v>
                </c:pt>
                <c:pt idx="6">
                  <c:v>9.6201832973899115E-2</c:v>
                </c:pt>
                <c:pt idx="7">
                  <c:v>8.4854973378028609E-2</c:v>
                </c:pt>
                <c:pt idx="8">
                  <c:v>8.7175105089110208E-2</c:v>
                </c:pt>
                <c:pt idx="9">
                  <c:v>9.807178485523288E-2</c:v>
                </c:pt>
                <c:pt idx="10">
                  <c:v>9.5818641756607856E-2</c:v>
                </c:pt>
                <c:pt idx="11">
                  <c:v>9.4673446093082078E-2</c:v>
                </c:pt>
                <c:pt idx="12">
                  <c:v>0.10036673586073251</c:v>
                </c:pt>
                <c:pt idx="13">
                  <c:v>0.10052889702314607</c:v>
                </c:pt>
                <c:pt idx="14">
                  <c:v>9.4893194006136661E-2</c:v>
                </c:pt>
                <c:pt idx="15">
                  <c:v>9.9242705103541787E-2</c:v>
                </c:pt>
                <c:pt idx="16">
                  <c:v>9.4046156659600866E-2</c:v>
                </c:pt>
                <c:pt idx="17">
                  <c:v>8.21529337240295E-2</c:v>
                </c:pt>
                <c:pt idx="18">
                  <c:v>9.7660795634072733E-2</c:v>
                </c:pt>
                <c:pt idx="19">
                  <c:v>9.97583107659651E-2</c:v>
                </c:pt>
                <c:pt idx="20">
                  <c:v>0.10062856487445104</c:v>
                </c:pt>
                <c:pt idx="21">
                  <c:v>9.4937327352007189E-2</c:v>
                </c:pt>
                <c:pt idx="22">
                  <c:v>0.10902763949109087</c:v>
                </c:pt>
                <c:pt idx="23">
                  <c:v>9.5608966951698626E-2</c:v>
                </c:pt>
                <c:pt idx="24">
                  <c:v>9.838998211091235E-2</c:v>
                </c:pt>
                <c:pt idx="25">
                  <c:v>9.6217415418746524E-2</c:v>
                </c:pt>
              </c:numCache>
            </c:numRef>
          </c:val>
          <c:smooth val="0"/>
          <c:extLst>
            <c:ext xmlns:c16="http://schemas.microsoft.com/office/drawing/2014/chart" uri="{C3380CC4-5D6E-409C-BE32-E72D297353CC}">
              <c16:uniqueId val="{00000001-7FE8-4A80-B0EF-2B70BF2E0593}"/>
            </c:ext>
          </c:extLst>
        </c:ser>
        <c:dLbls>
          <c:showLegendKey val="0"/>
          <c:showVal val="0"/>
          <c:showCatName val="0"/>
          <c:showSerName val="0"/>
          <c:showPercent val="0"/>
          <c:showBubbleSize val="0"/>
        </c:dLbls>
        <c:marker val="1"/>
        <c:smooth val="0"/>
        <c:axId val="55105855"/>
        <c:axId val="55104191"/>
      </c:lineChart>
      <c:catAx>
        <c:axId val="707672879"/>
        <c:scaling>
          <c:orientation val="minMax"/>
        </c:scaling>
        <c:delete val="0"/>
        <c:axPos val="b"/>
        <c:numFmt formatCode="[$-409]mmm\-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707677455"/>
        <c:crosses val="autoZero"/>
        <c:auto val="0"/>
        <c:lblAlgn val="ctr"/>
        <c:lblOffset val="100"/>
        <c:noMultiLvlLbl val="0"/>
      </c:catAx>
      <c:valAx>
        <c:axId val="707677455"/>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707672879"/>
        <c:crosses val="autoZero"/>
        <c:crossBetween val="between"/>
      </c:valAx>
      <c:valAx>
        <c:axId val="55104191"/>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55105855"/>
        <c:crosses val="max"/>
        <c:crossBetween val="between"/>
      </c:valAx>
      <c:dateAx>
        <c:axId val="55105855"/>
        <c:scaling>
          <c:orientation val="minMax"/>
        </c:scaling>
        <c:delete val="1"/>
        <c:axPos val="b"/>
        <c:numFmt formatCode="[$-409]mmm\-yy;@" sourceLinked="1"/>
        <c:majorTickMark val="out"/>
        <c:minorTickMark val="none"/>
        <c:tickLblPos val="nextTo"/>
        <c:crossAx val="55104191"/>
        <c:crosses val="autoZero"/>
        <c:auto val="1"/>
        <c:lblOffset val="100"/>
        <c:baseTimeUnit val="months"/>
      </c:dateAx>
      <c:spPr>
        <a:noFill/>
        <a:ln>
          <a:noFill/>
        </a:ln>
        <a:effectLst/>
      </c:spPr>
    </c:plotArea>
    <c:legend>
      <c:legendPos val="b"/>
      <c:layout>
        <c:manualLayout>
          <c:xMode val="edge"/>
          <c:yMode val="edge"/>
          <c:x val="7.6187042977652469E-2"/>
          <c:y val="2.096072968949057E-2"/>
          <c:w val="0.48574023950131234"/>
          <c:h val="6.00731377876011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lumMod val="65000"/>
              <a:lumOff val="35000"/>
            </a:schemeClr>
          </a:solidFill>
          <a:latin typeface="Arial Nova Light" panose="020B03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509049650043744E-2"/>
          <c:y val="0.14074462914357927"/>
          <c:w val="0.91789165026246722"/>
          <c:h val="0.75730363565665404"/>
        </c:manualLayout>
      </c:layout>
      <c:lineChart>
        <c:grouping val="standard"/>
        <c:varyColors val="0"/>
        <c:ser>
          <c:idx val="0"/>
          <c:order val="0"/>
          <c:tx>
            <c:strRef>
              <c:f>Indicators!$CV$4</c:f>
              <c:strCache>
                <c:ptCount val="1"/>
                <c:pt idx="0">
                  <c:v>Wholesale - Construction Materials</c:v>
                </c:pt>
              </c:strCache>
            </c:strRef>
          </c:tx>
          <c:spPr>
            <a:ln w="19050" cap="rnd">
              <a:solidFill>
                <a:schemeClr val="accent1"/>
              </a:solidFill>
              <a:round/>
            </a:ln>
            <a:effectLst/>
          </c:spPr>
          <c:marker>
            <c:symbol val="circle"/>
            <c:size val="5"/>
            <c:spPr>
              <a:noFill/>
              <a:ln w="9525">
                <a:solidFill>
                  <a:schemeClr val="accent1"/>
                </a:solidFill>
              </a:ln>
              <a:effectLst/>
            </c:spPr>
          </c:marker>
          <c:cat>
            <c:numRef>
              <c:f>Indicators!$CU$5:$CU$47</c:f>
              <c:numCache>
                <c:formatCode>[$-409]mmm\-yy;@</c:formatCode>
                <c:ptCount val="43"/>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pt idx="37">
                  <c:v>44242</c:v>
                </c:pt>
                <c:pt idx="38">
                  <c:v>44270</c:v>
                </c:pt>
                <c:pt idx="39">
                  <c:v>44301</c:v>
                </c:pt>
                <c:pt idx="40">
                  <c:v>44331</c:v>
                </c:pt>
                <c:pt idx="41">
                  <c:v>44362</c:v>
                </c:pt>
                <c:pt idx="42">
                  <c:v>44392</c:v>
                </c:pt>
              </c:numCache>
            </c:numRef>
          </c:cat>
          <c:val>
            <c:numRef>
              <c:f>Indicators!$CV$5:$CV$47</c:f>
              <c:numCache>
                <c:formatCode>0.0%</c:formatCode>
                <c:ptCount val="43"/>
                <c:pt idx="0">
                  <c:v>3.413284132841321E-2</c:v>
                </c:pt>
                <c:pt idx="1">
                  <c:v>3.6832412523020164E-2</c:v>
                </c:pt>
                <c:pt idx="2">
                  <c:v>4.0441176470588314E-2</c:v>
                </c:pt>
                <c:pt idx="3">
                  <c:v>4.5955882352941124E-2</c:v>
                </c:pt>
                <c:pt idx="4">
                  <c:v>4.4995408631772094E-2</c:v>
                </c:pt>
                <c:pt idx="5">
                  <c:v>4.7838086476540864E-2</c:v>
                </c:pt>
                <c:pt idx="6">
                  <c:v>4.7882136279926435E-2</c:v>
                </c:pt>
                <c:pt idx="7">
                  <c:v>4.5829514207149424E-2</c:v>
                </c:pt>
                <c:pt idx="8">
                  <c:v>4.6703296703296759E-2</c:v>
                </c:pt>
                <c:pt idx="9">
                  <c:v>6.0798548094373794E-2</c:v>
                </c:pt>
                <c:pt idx="10">
                  <c:v>5.7813911472448076E-2</c:v>
                </c:pt>
                <c:pt idx="11">
                  <c:v>3.1588447653429608E-2</c:v>
                </c:pt>
                <c:pt idx="12">
                  <c:v>4.3710972346119537E-2</c:v>
                </c:pt>
                <c:pt idx="13">
                  <c:v>3.8188277087033873E-2</c:v>
                </c:pt>
                <c:pt idx="14">
                  <c:v>3.2685512367491176E-2</c:v>
                </c:pt>
                <c:pt idx="15">
                  <c:v>2.7240773286467457E-2</c:v>
                </c:pt>
                <c:pt idx="16">
                  <c:v>2.9876977152899942E-2</c:v>
                </c:pt>
                <c:pt idx="17">
                  <c:v>3.1606672519754131E-2</c:v>
                </c:pt>
                <c:pt idx="18">
                  <c:v>2.9876977152899942E-2</c:v>
                </c:pt>
                <c:pt idx="19">
                  <c:v>3.505696757230492E-2</c:v>
                </c:pt>
                <c:pt idx="20">
                  <c:v>3.8495188101487443E-2</c:v>
                </c:pt>
                <c:pt idx="21">
                  <c:v>1.2831479897348119E-2</c:v>
                </c:pt>
                <c:pt idx="22">
                  <c:v>1.1955593509820783E-2</c:v>
                </c:pt>
                <c:pt idx="23">
                  <c:v>3.6745406824147064E-2</c:v>
                </c:pt>
                <c:pt idx="24">
                  <c:v>1.7948717948717885E-2</c:v>
                </c:pt>
                <c:pt idx="25">
                  <c:v>1.5397775876817787E-2</c:v>
                </c:pt>
                <c:pt idx="26">
                  <c:v>1.6253207869974196E-2</c:v>
                </c:pt>
                <c:pt idx="27">
                  <c:v>1.5397775876817787E-2</c:v>
                </c:pt>
                <c:pt idx="28">
                  <c:v>1.2798634812286602E-2</c:v>
                </c:pt>
                <c:pt idx="29">
                  <c:v>1.1914893617021249E-2</c:v>
                </c:pt>
                <c:pt idx="30">
                  <c:v>1.7918088737201243E-2</c:v>
                </c:pt>
                <c:pt idx="31">
                  <c:v>1.0160880609652923E-2</c:v>
                </c:pt>
                <c:pt idx="32">
                  <c:v>5.0547598989048037E-3</c:v>
                </c:pt>
                <c:pt idx="33">
                  <c:v>8.445945945946054E-3</c:v>
                </c:pt>
                <c:pt idx="34">
                  <c:v>7.5949367088608E-3</c:v>
                </c:pt>
                <c:pt idx="35">
                  <c:v>1.0126582278481067E-2</c:v>
                </c:pt>
                <c:pt idx="36">
                  <c:v>1.1754827875734675E-2</c:v>
                </c:pt>
                <c:pt idx="37">
                  <c:v>2.0219039595619215E-2</c:v>
                </c:pt>
                <c:pt idx="38">
                  <c:v>2.1885521885522063E-2</c:v>
                </c:pt>
                <c:pt idx="39">
                  <c:v>2.3588879528222417E-2</c:v>
                </c:pt>
                <c:pt idx="40">
                  <c:v>2.0219039595619215E-2</c:v>
                </c:pt>
                <c:pt idx="41">
                  <c:v>2.186711522287621E-2</c:v>
                </c:pt>
              </c:numCache>
            </c:numRef>
          </c:val>
          <c:smooth val="0"/>
          <c:extLst>
            <c:ext xmlns:c16="http://schemas.microsoft.com/office/drawing/2014/chart" uri="{C3380CC4-5D6E-409C-BE32-E72D297353CC}">
              <c16:uniqueId val="{00000000-043F-40D1-916C-1BBDB1216C0C}"/>
            </c:ext>
          </c:extLst>
        </c:ser>
        <c:ser>
          <c:idx val="1"/>
          <c:order val="1"/>
          <c:tx>
            <c:strRef>
              <c:f>Indicators!$CW$4</c:f>
              <c:strCache>
                <c:ptCount val="1"/>
                <c:pt idx="0">
                  <c:v>Retail - Construction Materials</c:v>
                </c:pt>
              </c:strCache>
            </c:strRef>
          </c:tx>
          <c:spPr>
            <a:ln w="19050" cap="rnd">
              <a:solidFill>
                <a:schemeClr val="bg1">
                  <a:lumMod val="50000"/>
                </a:schemeClr>
              </a:solidFill>
              <a:round/>
            </a:ln>
            <a:effectLst/>
          </c:spPr>
          <c:marker>
            <c:symbol val="diamond"/>
            <c:size val="5"/>
            <c:spPr>
              <a:solidFill>
                <a:schemeClr val="bg1">
                  <a:lumMod val="50000"/>
                </a:schemeClr>
              </a:solidFill>
              <a:ln w="9525">
                <a:solidFill>
                  <a:schemeClr val="bg1">
                    <a:lumMod val="50000"/>
                  </a:schemeClr>
                </a:solidFill>
              </a:ln>
              <a:effectLst/>
            </c:spPr>
          </c:marker>
          <c:cat>
            <c:numRef>
              <c:f>Indicators!$CU$5:$CU$47</c:f>
              <c:numCache>
                <c:formatCode>[$-409]mmm\-yy;@</c:formatCode>
                <c:ptCount val="43"/>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pt idx="37">
                  <c:v>44242</c:v>
                </c:pt>
                <c:pt idx="38">
                  <c:v>44270</c:v>
                </c:pt>
                <c:pt idx="39">
                  <c:v>44301</c:v>
                </c:pt>
                <c:pt idx="40">
                  <c:v>44331</c:v>
                </c:pt>
                <c:pt idx="41">
                  <c:v>44362</c:v>
                </c:pt>
                <c:pt idx="42">
                  <c:v>44392</c:v>
                </c:pt>
              </c:numCache>
            </c:numRef>
          </c:cat>
          <c:val>
            <c:numRef>
              <c:f>Indicators!$CW$5:$CW$47</c:f>
              <c:numCache>
                <c:formatCode>0.0%</c:formatCode>
                <c:ptCount val="4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5.4102795311090635E-3</c:v>
                </c:pt>
                <c:pt idx="19">
                  <c:v>4.5045045045044585E-3</c:v>
                </c:pt>
                <c:pt idx="20">
                  <c:v>0</c:v>
                </c:pt>
                <c:pt idx="21">
                  <c:v>-8.9605734767017609E-4</c:v>
                </c:pt>
                <c:pt idx="22">
                  <c:v>5.4102795311090635E-3</c:v>
                </c:pt>
                <c:pt idx="23">
                  <c:v>7.2072072072071336E-3</c:v>
                </c:pt>
                <c:pt idx="24">
                  <c:v>7.1877807726863363E-3</c:v>
                </c:pt>
                <c:pt idx="25">
                  <c:v>1.0781671159029615E-2</c:v>
                </c:pt>
                <c:pt idx="26">
                  <c:v>8.9686098654708779E-3</c:v>
                </c:pt>
                <c:pt idx="27">
                  <c:v>8.0645161290322509E-3</c:v>
                </c:pt>
                <c:pt idx="28">
                  <c:v>9.8654708520178325E-3</c:v>
                </c:pt>
                <c:pt idx="29">
                  <c:v>1.1669658886894085E-2</c:v>
                </c:pt>
                <c:pt idx="30">
                  <c:v>1.0762331838565009E-2</c:v>
                </c:pt>
                <c:pt idx="31">
                  <c:v>1.3452914798206317E-2</c:v>
                </c:pt>
                <c:pt idx="32">
                  <c:v>1.3464991023339312E-2</c:v>
                </c:pt>
                <c:pt idx="33">
                  <c:v>1.4349775784753271E-2</c:v>
                </c:pt>
                <c:pt idx="34">
                  <c:v>1.7040358744394579E-2</c:v>
                </c:pt>
                <c:pt idx="35">
                  <c:v>1.4311270125223707E-2</c:v>
                </c:pt>
                <c:pt idx="36">
                  <c:v>1.2488849241748534E-2</c:v>
                </c:pt>
                <c:pt idx="37">
                  <c:v>1.0666666666666602E-2</c:v>
                </c:pt>
                <c:pt idx="38">
                  <c:v>1.244444444444448E-2</c:v>
                </c:pt>
                <c:pt idx="39">
                  <c:v>1.3333333333333419E-2</c:v>
                </c:pt>
                <c:pt idx="40">
                  <c:v>1.243339253996445E-2</c:v>
                </c:pt>
                <c:pt idx="41">
                  <c:v>1.0999999999999899E-2</c:v>
                </c:pt>
              </c:numCache>
            </c:numRef>
          </c:val>
          <c:smooth val="0"/>
          <c:extLst>
            <c:ext xmlns:c16="http://schemas.microsoft.com/office/drawing/2014/chart" uri="{C3380CC4-5D6E-409C-BE32-E72D297353CC}">
              <c16:uniqueId val="{00000001-043F-40D1-916C-1BBDB1216C0C}"/>
            </c:ext>
          </c:extLst>
        </c:ser>
        <c:ser>
          <c:idx val="2"/>
          <c:order val="2"/>
          <c:tx>
            <c:strRef>
              <c:f>Indicators!$CX$4</c:f>
              <c:strCache>
                <c:ptCount val="1"/>
                <c:pt idx="0">
                  <c:v>Headline Inflation</c:v>
                </c:pt>
              </c:strCache>
            </c:strRef>
          </c:tx>
          <c:spPr>
            <a:ln w="19050" cap="rnd">
              <a:solidFill>
                <a:schemeClr val="accent3"/>
              </a:solidFill>
              <a:round/>
            </a:ln>
            <a:effectLst/>
          </c:spPr>
          <c:marker>
            <c:symbol val="square"/>
            <c:size val="5"/>
            <c:spPr>
              <a:solidFill>
                <a:schemeClr val="accent3"/>
              </a:solidFill>
              <a:ln w="9525">
                <a:solidFill>
                  <a:schemeClr val="accent3"/>
                </a:solidFill>
              </a:ln>
              <a:effectLst/>
            </c:spPr>
          </c:marker>
          <c:cat>
            <c:numRef>
              <c:f>Indicators!$CU$5:$CU$47</c:f>
              <c:numCache>
                <c:formatCode>[$-409]mmm\-yy;@</c:formatCode>
                <c:ptCount val="43"/>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pt idx="37">
                  <c:v>44242</c:v>
                </c:pt>
                <c:pt idx="38">
                  <c:v>44270</c:v>
                </c:pt>
                <c:pt idx="39">
                  <c:v>44301</c:v>
                </c:pt>
                <c:pt idx="40">
                  <c:v>44331</c:v>
                </c:pt>
                <c:pt idx="41">
                  <c:v>44362</c:v>
                </c:pt>
                <c:pt idx="42">
                  <c:v>44392</c:v>
                </c:pt>
              </c:numCache>
            </c:numRef>
          </c:cat>
          <c:val>
            <c:numRef>
              <c:f>Indicators!$CX$5:$CX$47</c:f>
              <c:numCache>
                <c:formatCode>0.0%</c:formatCode>
                <c:ptCount val="43"/>
                <c:pt idx="0">
                  <c:v>3.4451495920217567E-2</c:v>
                </c:pt>
                <c:pt idx="1">
                  <c:v>3.7940379403794022E-2</c:v>
                </c:pt>
                <c:pt idx="2">
                  <c:v>4.3360433604336057E-2</c:v>
                </c:pt>
                <c:pt idx="3">
                  <c:v>4.5004500450045004E-2</c:v>
                </c:pt>
                <c:pt idx="4">
                  <c:v>4.5945945945945921E-2</c:v>
                </c:pt>
                <c:pt idx="5">
                  <c:v>5.2252252252252163E-2</c:v>
                </c:pt>
                <c:pt idx="6">
                  <c:v>5.6705670567056776E-2</c:v>
                </c:pt>
                <c:pt idx="7">
                  <c:v>6.3791554357592206E-2</c:v>
                </c:pt>
                <c:pt idx="8">
                  <c:v>6.6964285714285809E-2</c:v>
                </c:pt>
                <c:pt idx="9">
                  <c:v>6.6785396260017782E-2</c:v>
                </c:pt>
                <c:pt idx="10">
                  <c:v>6.0283687943262443E-2</c:v>
                </c:pt>
                <c:pt idx="11">
                  <c:v>5.1282051282051322E-2</c:v>
                </c:pt>
                <c:pt idx="12">
                  <c:v>4.382120946538115E-2</c:v>
                </c:pt>
                <c:pt idx="13">
                  <c:v>3.829416884247161E-2</c:v>
                </c:pt>
                <c:pt idx="14">
                  <c:v>3.2900432900432985E-2</c:v>
                </c:pt>
                <c:pt idx="15">
                  <c:v>3.0146425495262807E-2</c:v>
                </c:pt>
                <c:pt idx="16">
                  <c:v>3.1869078380706295E-2</c:v>
                </c:pt>
                <c:pt idx="17">
                  <c:v>2.6541095890411093E-2</c:v>
                </c:pt>
                <c:pt idx="18">
                  <c:v>2.3850085178875657E-2</c:v>
                </c:pt>
                <c:pt idx="19">
                  <c:v>1.6891891891891886E-2</c:v>
                </c:pt>
                <c:pt idx="20">
                  <c:v>9.2050209205021272E-3</c:v>
                </c:pt>
                <c:pt idx="21">
                  <c:v>8.3472454090149917E-3</c:v>
                </c:pt>
                <c:pt idx="22">
                  <c:v>1.2541806020066826E-2</c:v>
                </c:pt>
                <c:pt idx="23">
                  <c:v>2.5231286795626584E-2</c:v>
                </c:pt>
                <c:pt idx="24">
                  <c:v>2.9387069689336798E-2</c:v>
                </c:pt>
                <c:pt idx="25">
                  <c:v>2.5984911986588477E-2</c:v>
                </c:pt>
                <c:pt idx="26">
                  <c:v>2.5146689019279078E-2</c:v>
                </c:pt>
                <c:pt idx="27">
                  <c:v>2.1739130434782705E-2</c:v>
                </c:pt>
                <c:pt idx="28">
                  <c:v>2.0868113522537479E-2</c:v>
                </c:pt>
                <c:pt idx="29">
                  <c:v>2.5020850708924014E-2</c:v>
                </c:pt>
                <c:pt idx="30">
                  <c:v>2.7454242928452555E-2</c:v>
                </c:pt>
                <c:pt idx="31">
                  <c:v>2.4086378737541381E-2</c:v>
                </c:pt>
                <c:pt idx="32">
                  <c:v>2.3217247097844229E-2</c:v>
                </c:pt>
                <c:pt idx="33">
                  <c:v>2.4834437086092676E-2</c:v>
                </c:pt>
                <c:pt idx="34">
                  <c:v>3.3030553261767182E-2</c:v>
                </c:pt>
                <c:pt idx="35">
                  <c:v>3.5274815422477346E-2</c:v>
                </c:pt>
                <c:pt idx="36">
                  <c:v>4.2414355628058731E-2</c:v>
                </c:pt>
                <c:pt idx="37">
                  <c:v>4.6568627450980227E-2</c:v>
                </c:pt>
                <c:pt idx="38">
                  <c:v>4.4971381847914937E-2</c:v>
                </c:pt>
                <c:pt idx="39">
                  <c:v>4.5008183306055605E-2</c:v>
                </c:pt>
                <c:pt idx="40">
                  <c:v>4.4971381847914937E-2</c:v>
                </c:pt>
                <c:pt idx="41">
                  <c:v>4.0999999999999925E-2</c:v>
                </c:pt>
                <c:pt idx="42">
                  <c:v>4.4000000000000039E-2</c:v>
                </c:pt>
              </c:numCache>
            </c:numRef>
          </c:val>
          <c:smooth val="0"/>
          <c:extLst>
            <c:ext xmlns:c16="http://schemas.microsoft.com/office/drawing/2014/chart" uri="{C3380CC4-5D6E-409C-BE32-E72D297353CC}">
              <c16:uniqueId val="{00000002-043F-40D1-916C-1BBDB1216C0C}"/>
            </c:ext>
          </c:extLst>
        </c:ser>
        <c:dLbls>
          <c:showLegendKey val="0"/>
          <c:showVal val="0"/>
          <c:showCatName val="0"/>
          <c:showSerName val="0"/>
          <c:showPercent val="0"/>
          <c:showBubbleSize val="0"/>
        </c:dLbls>
        <c:marker val="1"/>
        <c:smooth val="0"/>
        <c:axId val="1926213648"/>
        <c:axId val="1926197424"/>
      </c:lineChart>
      <c:dateAx>
        <c:axId val="1926213648"/>
        <c:scaling>
          <c:orientation val="minMax"/>
        </c:scaling>
        <c:delete val="0"/>
        <c:axPos val="b"/>
        <c:numFmt formatCode="[$-409]mmm\-yy;@" sourceLinked="1"/>
        <c:majorTickMark val="none"/>
        <c:minorTickMark val="none"/>
        <c:tickLblPos val="low"/>
        <c:spPr>
          <a:noFill/>
          <a:ln w="3175" cap="flat" cmpd="sng" algn="ctr">
            <a:solidFill>
              <a:schemeClr val="tx1">
                <a:lumMod val="75000"/>
                <a:lumOff val="2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926197424"/>
        <c:crosses val="autoZero"/>
        <c:auto val="1"/>
        <c:lblOffset val="100"/>
        <c:baseTimeUnit val="months"/>
        <c:majorUnit val="2"/>
        <c:majorTimeUnit val="months"/>
      </c:dateAx>
      <c:valAx>
        <c:axId val="1926197424"/>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926213648"/>
        <c:crosses val="autoZero"/>
        <c:crossBetween val="between"/>
      </c:valAx>
      <c:spPr>
        <a:noFill/>
        <a:ln>
          <a:noFill/>
        </a:ln>
        <a:effectLst/>
      </c:spPr>
    </c:plotArea>
    <c:legend>
      <c:legendPos val="b"/>
      <c:layout>
        <c:manualLayout>
          <c:xMode val="edge"/>
          <c:yMode val="edge"/>
          <c:x val="9.1405684628927564E-2"/>
          <c:y val="1.7490138294116744E-2"/>
          <c:w val="0.90859429680664916"/>
          <c:h val="8.16890761461834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Nova Light" panose="020B03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38467847769026E-2"/>
          <c:y val="0.16881955380577429"/>
          <c:w val="0.81129306102362209"/>
          <c:h val="0.67772550306211721"/>
        </c:manualLayout>
      </c:layout>
      <c:barChart>
        <c:barDir val="col"/>
        <c:grouping val="stacked"/>
        <c:varyColors val="0"/>
        <c:ser>
          <c:idx val="3"/>
          <c:order val="3"/>
          <c:tx>
            <c:strRef>
              <c:f>Indicators!$BV$3</c:f>
              <c:strCache>
                <c:ptCount val="1"/>
                <c:pt idx="0">
                  <c:v>Residential</c:v>
                </c:pt>
              </c:strCache>
            </c:strRef>
          </c:tx>
          <c:spPr>
            <a:solidFill>
              <a:schemeClr val="bg1">
                <a:lumMod val="75000"/>
              </a:schemeClr>
            </a:solidFill>
            <a:ln w="6350">
              <a:solidFill>
                <a:schemeClr val="bg1">
                  <a:lumMod val="65000"/>
                </a:schemeClr>
              </a:solidFill>
            </a:ln>
            <a:effectLst/>
          </c:spPr>
          <c:invertIfNegative val="0"/>
          <c:cat>
            <c:strRef>
              <c:f>Indicators!$BR$8:$BR$28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Indicators!$BV$8:$BV$28</c:f>
              <c:numCache>
                <c:formatCode>General</c:formatCode>
                <c:ptCount val="21"/>
                <c:pt idx="0">
                  <c:v>3454.373</c:v>
                </c:pt>
                <c:pt idx="1">
                  <c:v>4831.4480000000003</c:v>
                </c:pt>
                <c:pt idx="2">
                  <c:v>4313.6949999999997</c:v>
                </c:pt>
                <c:pt idx="3">
                  <c:v>3913.6750000000002</c:v>
                </c:pt>
                <c:pt idx="4">
                  <c:v>3932.7649999999999</c:v>
                </c:pt>
                <c:pt idx="5">
                  <c:v>3531.7719999999999</c:v>
                </c:pt>
                <c:pt idx="6">
                  <c:v>3809.5639999999999</c:v>
                </c:pt>
                <c:pt idx="7">
                  <c:v>3858.4229999999998</c:v>
                </c:pt>
                <c:pt idx="8">
                  <c:v>5674.6360000000004</c:v>
                </c:pt>
                <c:pt idx="9">
                  <c:v>5725.8159999999998</c:v>
                </c:pt>
                <c:pt idx="10">
                  <c:v>5604.7280000000001</c:v>
                </c:pt>
                <c:pt idx="11">
                  <c:v>5956.1869999999999</c:v>
                </c:pt>
                <c:pt idx="12">
                  <c:v>4256.6850000000004</c:v>
                </c:pt>
                <c:pt idx="13">
                  <c:v>5289.3130000000001</c:v>
                </c:pt>
                <c:pt idx="14">
                  <c:v>4856.8999999999996</c:v>
                </c:pt>
                <c:pt idx="15">
                  <c:v>4391.4539999999997</c:v>
                </c:pt>
                <c:pt idx="16">
                  <c:v>3656.8029999999999</c:v>
                </c:pt>
                <c:pt idx="17">
                  <c:v>1294.3209999999999</c:v>
                </c:pt>
                <c:pt idx="18">
                  <c:v>2773.4319999999998</c:v>
                </c:pt>
                <c:pt idx="19">
                  <c:v>3386.5250000000001</c:v>
                </c:pt>
                <c:pt idx="20">
                  <c:v>3810.8359999999998</c:v>
                </c:pt>
              </c:numCache>
            </c:numRef>
          </c:val>
          <c:extLst>
            <c:ext xmlns:c16="http://schemas.microsoft.com/office/drawing/2014/chart" uri="{C3380CC4-5D6E-409C-BE32-E72D297353CC}">
              <c16:uniqueId val="{00000000-C15C-4C3A-AF0B-44F7A3CEC379}"/>
            </c:ext>
          </c:extLst>
        </c:ser>
        <c:ser>
          <c:idx val="4"/>
          <c:order val="4"/>
          <c:tx>
            <c:strRef>
              <c:f>Indicators!$BW$3</c:f>
              <c:strCache>
                <c:ptCount val="1"/>
                <c:pt idx="0">
                  <c:v>Non-Residential</c:v>
                </c:pt>
              </c:strCache>
            </c:strRef>
          </c:tx>
          <c:spPr>
            <a:solidFill>
              <a:schemeClr val="accent6">
                <a:lumMod val="40000"/>
                <a:lumOff val="60000"/>
              </a:schemeClr>
            </a:solidFill>
            <a:ln w="6350">
              <a:solidFill>
                <a:schemeClr val="accent6">
                  <a:lumMod val="60000"/>
                  <a:lumOff val="40000"/>
                </a:schemeClr>
              </a:solidFill>
            </a:ln>
            <a:effectLst/>
          </c:spPr>
          <c:invertIfNegative val="0"/>
          <c:cat>
            <c:strRef>
              <c:f>Indicators!$BR$8:$BR$28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Indicators!$BW$8:$BW$28</c:f>
              <c:numCache>
                <c:formatCode>General</c:formatCode>
                <c:ptCount val="21"/>
                <c:pt idx="0">
                  <c:v>2907.9690000000001</c:v>
                </c:pt>
                <c:pt idx="1">
                  <c:v>4419.0730000000003</c:v>
                </c:pt>
                <c:pt idx="2">
                  <c:v>3189.5819999999999</c:v>
                </c:pt>
                <c:pt idx="3">
                  <c:v>3011.4430000000002</c:v>
                </c:pt>
                <c:pt idx="4">
                  <c:v>3590.39</c:v>
                </c:pt>
                <c:pt idx="5">
                  <c:v>3472.3490000000002</c:v>
                </c:pt>
                <c:pt idx="6">
                  <c:v>3181.3690000000001</c:v>
                </c:pt>
                <c:pt idx="7">
                  <c:v>3732.8440000000001</c:v>
                </c:pt>
                <c:pt idx="8">
                  <c:v>3724.0079999999998</c:v>
                </c:pt>
                <c:pt idx="9">
                  <c:v>3975.143</c:v>
                </c:pt>
                <c:pt idx="10">
                  <c:v>4579.4620000000004</c:v>
                </c:pt>
                <c:pt idx="11">
                  <c:v>5130.9030000000002</c:v>
                </c:pt>
                <c:pt idx="12">
                  <c:v>5092.0879999999997</c:v>
                </c:pt>
                <c:pt idx="13">
                  <c:v>4906.9179999999997</c:v>
                </c:pt>
                <c:pt idx="14">
                  <c:v>4815.241</c:v>
                </c:pt>
                <c:pt idx="15">
                  <c:v>4507.8940000000002</c:v>
                </c:pt>
                <c:pt idx="16">
                  <c:v>4547.7610000000004</c:v>
                </c:pt>
                <c:pt idx="17">
                  <c:v>1195.309</c:v>
                </c:pt>
                <c:pt idx="18">
                  <c:v>2823.5189999999998</c:v>
                </c:pt>
                <c:pt idx="19">
                  <c:v>2865.1819999999998</c:v>
                </c:pt>
                <c:pt idx="20">
                  <c:v>2483.2950000000001</c:v>
                </c:pt>
              </c:numCache>
            </c:numRef>
          </c:val>
          <c:extLst>
            <c:ext xmlns:c16="http://schemas.microsoft.com/office/drawing/2014/chart" uri="{C3380CC4-5D6E-409C-BE32-E72D297353CC}">
              <c16:uniqueId val="{00000001-C15C-4C3A-AF0B-44F7A3CEC379}"/>
            </c:ext>
          </c:extLst>
        </c:ser>
        <c:dLbls>
          <c:showLegendKey val="0"/>
          <c:showVal val="0"/>
          <c:showCatName val="0"/>
          <c:showSerName val="0"/>
          <c:showPercent val="0"/>
          <c:showBubbleSize val="0"/>
        </c:dLbls>
        <c:gapWidth val="80"/>
        <c:overlap val="100"/>
        <c:axId val="1608779280"/>
        <c:axId val="1608779696"/>
      </c:barChart>
      <c:lineChart>
        <c:grouping val="standard"/>
        <c:varyColors val="0"/>
        <c:ser>
          <c:idx val="0"/>
          <c:order val="0"/>
          <c:tx>
            <c:strRef>
              <c:f>Indicators!$BS$3</c:f>
              <c:strCache>
                <c:ptCount val="1"/>
                <c:pt idx="0">
                  <c:v>Residential (6MA % YoY, rhs)</c:v>
                </c:pt>
              </c:strCache>
            </c:strRef>
          </c:tx>
          <c:spPr>
            <a:ln w="19050" cap="rnd">
              <a:solidFill>
                <a:schemeClr val="tx1">
                  <a:lumMod val="65000"/>
                  <a:lumOff val="35000"/>
                </a:schemeClr>
              </a:solidFill>
              <a:round/>
            </a:ln>
            <a:effectLst/>
          </c:spPr>
          <c:marker>
            <c:symbol val="none"/>
          </c:marker>
          <c:cat>
            <c:strRef>
              <c:f>Indicators!$BR$8:$BR$28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Indicators!$BS$8:$BS$28</c:f>
              <c:numCache>
                <c:formatCode>0.0%</c:formatCode>
                <c:ptCount val="21"/>
                <c:pt idx="0">
                  <c:v>-2.8453359138857159E-2</c:v>
                </c:pt>
                <c:pt idx="1">
                  <c:v>0.10612486825602696</c:v>
                </c:pt>
                <c:pt idx="2">
                  <c:v>0.18352596443239788</c:v>
                </c:pt>
                <c:pt idx="3">
                  <c:v>0.17651559124077965</c:v>
                </c:pt>
                <c:pt idx="4">
                  <c:v>0.17702279134968268</c:v>
                </c:pt>
                <c:pt idx="5">
                  <c:v>-9.9119206171603191E-2</c:v>
                </c:pt>
                <c:pt idx="6">
                  <c:v>-0.19724207702383667</c:v>
                </c:pt>
                <c:pt idx="7">
                  <c:v>-6.7990500001823162E-2</c:v>
                </c:pt>
                <c:pt idx="8">
                  <c:v>0.21495340562089305</c:v>
                </c:pt>
                <c:pt idx="9">
                  <c:v>0.52728186624301032</c:v>
                </c:pt>
                <c:pt idx="10">
                  <c:v>0.54338992248822304</c:v>
                </c:pt>
                <c:pt idx="11">
                  <c:v>0.50768578506979756</c:v>
                </c:pt>
                <c:pt idx="12">
                  <c:v>7.1311108008457635E-2</c:v>
                </c:pt>
                <c:pt idx="13">
                  <c:v>-0.16266495398603509</c:v>
                </c:pt>
                <c:pt idx="14">
                  <c:v>-0.10452551969261137</c:v>
                </c:pt>
                <c:pt idx="15">
                  <c:v>-0.20003269637394627</c:v>
                </c:pt>
                <c:pt idx="16">
                  <c:v>-0.2119496846724408</c:v>
                </c:pt>
                <c:pt idx="17">
                  <c:v>-0.48134034807046888</c:v>
                </c:pt>
                <c:pt idx="18">
                  <c:v>-0.59908657545430999</c:v>
                </c:pt>
                <c:pt idx="19">
                  <c:v>-0.33394018005798642</c:v>
                </c:pt>
                <c:pt idx="20">
                  <c:v>-0.10572425805985064</c:v>
                </c:pt>
              </c:numCache>
            </c:numRef>
          </c:val>
          <c:smooth val="0"/>
          <c:extLst>
            <c:ext xmlns:c16="http://schemas.microsoft.com/office/drawing/2014/chart" uri="{C3380CC4-5D6E-409C-BE32-E72D297353CC}">
              <c16:uniqueId val="{00000002-C15C-4C3A-AF0B-44F7A3CEC379}"/>
            </c:ext>
          </c:extLst>
        </c:ser>
        <c:ser>
          <c:idx val="1"/>
          <c:order val="1"/>
          <c:tx>
            <c:strRef>
              <c:f>Indicators!$BT$3</c:f>
              <c:strCache>
                <c:ptCount val="1"/>
                <c:pt idx="0">
                  <c:v>Non-Residential (6MA % YoY, rhs)</c:v>
                </c:pt>
              </c:strCache>
            </c:strRef>
          </c:tx>
          <c:spPr>
            <a:ln w="19050" cap="rnd">
              <a:solidFill>
                <a:srgbClr val="0070C0"/>
              </a:solidFill>
              <a:round/>
            </a:ln>
            <a:effectLst/>
          </c:spPr>
          <c:marker>
            <c:symbol val="none"/>
          </c:marker>
          <c:cat>
            <c:strRef>
              <c:f>Indicators!$BR$8:$BR$28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Indicators!$BT$8:$BT$28</c:f>
              <c:numCache>
                <c:formatCode>0.0%</c:formatCode>
                <c:ptCount val="21"/>
                <c:pt idx="0">
                  <c:v>9.0482437327605858E-3</c:v>
                </c:pt>
                <c:pt idx="1">
                  <c:v>0.26543040794396311</c:v>
                </c:pt>
                <c:pt idx="2">
                  <c:v>0.27852917947942402</c:v>
                </c:pt>
                <c:pt idx="3">
                  <c:v>3.9868334183257081E-2</c:v>
                </c:pt>
                <c:pt idx="4">
                  <c:v>0.13801122594938087</c:v>
                </c:pt>
                <c:pt idx="5">
                  <c:v>-3.6072264905810614E-2</c:v>
                </c:pt>
                <c:pt idx="6">
                  <c:v>-0.12550667627852752</c:v>
                </c:pt>
                <c:pt idx="7">
                  <c:v>0.11501130861430164</c:v>
                </c:pt>
                <c:pt idx="8">
                  <c:v>0.12951236421763457</c:v>
                </c:pt>
                <c:pt idx="9">
                  <c:v>9.0108384296800459E-2</c:v>
                </c:pt>
                <c:pt idx="10">
                  <c:v>0.28568794168914269</c:v>
                </c:pt>
                <c:pt idx="11">
                  <c:v>0.40440640171195219</c:v>
                </c:pt>
                <c:pt idx="12">
                  <c:v>0.37095264865120026</c:v>
                </c:pt>
                <c:pt idx="13">
                  <c:v>0.2987154038153037</c:v>
                </c:pt>
                <c:pt idx="14">
                  <c:v>0.13648251438844938</c:v>
                </c:pt>
                <c:pt idx="15">
                  <c:v>-3.987800664547636E-2</c:v>
                </c:pt>
                <c:pt idx="16">
                  <c:v>-0.11418732541190724</c:v>
                </c:pt>
                <c:pt idx="17">
                  <c:v>-0.42563590820927588</c:v>
                </c:pt>
                <c:pt idx="18">
                  <c:v>-0.5866321462136137</c:v>
                </c:pt>
                <c:pt idx="19">
                  <c:v>-0.38982960130900191</c:v>
                </c:pt>
                <c:pt idx="20">
                  <c:v>-0.40937712401808601</c:v>
                </c:pt>
              </c:numCache>
            </c:numRef>
          </c:val>
          <c:smooth val="0"/>
          <c:extLst>
            <c:ext xmlns:c16="http://schemas.microsoft.com/office/drawing/2014/chart" uri="{C3380CC4-5D6E-409C-BE32-E72D297353CC}">
              <c16:uniqueId val="{00000003-C15C-4C3A-AF0B-44F7A3CEC379}"/>
            </c:ext>
          </c:extLst>
        </c:ser>
        <c:ser>
          <c:idx val="2"/>
          <c:order val="2"/>
          <c:tx>
            <c:strRef>
              <c:f>Indicators!$BU$3</c:f>
              <c:strCache>
                <c:ptCount val="1"/>
                <c:pt idx="0">
                  <c:v>Total (6MA % YoY, rhs)</c:v>
                </c:pt>
              </c:strCache>
            </c:strRef>
          </c:tx>
          <c:spPr>
            <a:ln w="19050" cap="rnd">
              <a:solidFill>
                <a:schemeClr val="accent2">
                  <a:lumMod val="75000"/>
                </a:schemeClr>
              </a:solidFill>
              <a:round/>
            </a:ln>
            <a:effectLst/>
          </c:spPr>
          <c:marker>
            <c:symbol val="none"/>
          </c:marker>
          <c:cat>
            <c:strRef>
              <c:f>Indicators!$BR$8:$BR$28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Indicators!$BU$8:$BU$28</c:f>
              <c:numCache>
                <c:formatCode>0.0%</c:formatCode>
                <c:ptCount val="21"/>
                <c:pt idx="0">
                  <c:v>-2.2331325698039639E-2</c:v>
                </c:pt>
                <c:pt idx="1">
                  <c:v>0.16031829638430661</c:v>
                </c:pt>
                <c:pt idx="2">
                  <c:v>0.21563585556052112</c:v>
                </c:pt>
                <c:pt idx="3">
                  <c:v>0.10740595089911098</c:v>
                </c:pt>
                <c:pt idx="4">
                  <c:v>0.15778824499909883</c:v>
                </c:pt>
                <c:pt idx="5">
                  <c:v>-6.9326743321815543E-2</c:v>
                </c:pt>
                <c:pt idx="6">
                  <c:v>-0.16497516846654858</c:v>
                </c:pt>
                <c:pt idx="7">
                  <c:v>1.4972711892026869E-2</c:v>
                </c:pt>
                <c:pt idx="8">
                  <c:v>0.17356987677772162</c:v>
                </c:pt>
                <c:pt idx="9">
                  <c:v>0.31016185218613979</c:v>
                </c:pt>
                <c:pt idx="10">
                  <c:v>0.42856491728678958</c:v>
                </c:pt>
                <c:pt idx="11">
                  <c:v>0.46233640146728772</c:v>
                </c:pt>
                <c:pt idx="12">
                  <c:v>0.20360476004019734</c:v>
                </c:pt>
                <c:pt idx="13">
                  <c:v>2.4768040685211101E-2</c:v>
                </c:pt>
                <c:pt idx="14">
                  <c:v>-6.017917464959277E-3</c:v>
                </c:pt>
                <c:pt idx="15">
                  <c:v>-0.12956778211502162</c:v>
                </c:pt>
                <c:pt idx="16">
                  <c:v>-0.16232051904738487</c:v>
                </c:pt>
                <c:pt idx="17">
                  <c:v>-0.45285100417824353</c:v>
                </c:pt>
                <c:pt idx="18">
                  <c:v>-0.59574172351290322</c:v>
                </c:pt>
                <c:pt idx="19">
                  <c:v>-0.36688636805133945</c:v>
                </c:pt>
                <c:pt idx="20">
                  <c:v>-0.2679536665782194</c:v>
                </c:pt>
              </c:numCache>
            </c:numRef>
          </c:val>
          <c:smooth val="0"/>
          <c:extLst>
            <c:ext xmlns:c16="http://schemas.microsoft.com/office/drawing/2014/chart" uri="{C3380CC4-5D6E-409C-BE32-E72D297353CC}">
              <c16:uniqueId val="{00000004-C15C-4C3A-AF0B-44F7A3CEC379}"/>
            </c:ext>
          </c:extLst>
        </c:ser>
        <c:ser>
          <c:idx val="5"/>
          <c:order val="5"/>
          <c:spPr>
            <a:ln w="3175" cap="rnd">
              <a:solidFill>
                <a:schemeClr val="tx1">
                  <a:lumMod val="75000"/>
                  <a:lumOff val="25000"/>
                </a:schemeClr>
              </a:solidFill>
              <a:round/>
            </a:ln>
            <a:effectLst/>
          </c:spPr>
          <c:marker>
            <c:symbol val="none"/>
          </c:marker>
          <c:cat>
            <c:strRef>
              <c:f>Indicators!$BR$8:$BR$28</c:f>
              <c:strCache>
                <c:ptCount val="21"/>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strCache>
            </c:strRef>
          </c:cat>
          <c:val>
            <c:numRef>
              <c:f>Indicators!$BY$8:$BY$28</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5-C15C-4C3A-AF0B-44F7A3CEC379}"/>
            </c:ext>
          </c:extLst>
        </c:ser>
        <c:dLbls>
          <c:showLegendKey val="0"/>
          <c:showVal val="0"/>
          <c:showCatName val="0"/>
          <c:showSerName val="0"/>
          <c:showPercent val="0"/>
          <c:showBubbleSize val="0"/>
        </c:dLbls>
        <c:marker val="1"/>
        <c:smooth val="0"/>
        <c:axId val="204345264"/>
        <c:axId val="204346096"/>
      </c:lineChart>
      <c:catAx>
        <c:axId val="160877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608779696"/>
        <c:crosses val="autoZero"/>
        <c:auto val="1"/>
        <c:lblAlgn val="ctr"/>
        <c:lblOffset val="100"/>
        <c:noMultiLvlLbl val="0"/>
      </c:catAx>
      <c:valAx>
        <c:axId val="1608779696"/>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608779280"/>
        <c:crosses val="autoZero"/>
        <c:crossBetween val="between"/>
      </c:valAx>
      <c:valAx>
        <c:axId val="20434609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204345264"/>
        <c:crosses val="max"/>
        <c:crossBetween val="between"/>
      </c:valAx>
      <c:catAx>
        <c:axId val="204345264"/>
        <c:scaling>
          <c:orientation val="minMax"/>
        </c:scaling>
        <c:delete val="1"/>
        <c:axPos val="b"/>
        <c:numFmt formatCode="General" sourceLinked="1"/>
        <c:majorTickMark val="out"/>
        <c:minorTickMark val="none"/>
        <c:tickLblPos val="nextTo"/>
        <c:crossAx val="204346096"/>
        <c:crosses val="autoZero"/>
        <c:auto val="1"/>
        <c:lblAlgn val="ctr"/>
        <c:lblOffset val="100"/>
        <c:noMultiLvlLbl val="0"/>
      </c:catAx>
      <c:spPr>
        <a:noFill/>
        <a:ln>
          <a:noFill/>
        </a:ln>
        <a:effectLst/>
      </c:spPr>
    </c:plotArea>
    <c:legend>
      <c:legendPos val="b"/>
      <c:legendEntry>
        <c:idx val="5"/>
        <c:delete val="1"/>
      </c:legendEntry>
      <c:layout>
        <c:manualLayout>
          <c:xMode val="edge"/>
          <c:yMode val="edge"/>
          <c:x val="3.637627858246114E-2"/>
          <c:y val="1.0877515310586177E-2"/>
          <c:w val="0.92188374215568736"/>
          <c:h val="0.109512708937698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989387900586504E-2"/>
          <c:y val="6.1874999999999999E-2"/>
          <c:w val="0.85449488567015541"/>
          <c:h val="0.79121022701109733"/>
        </c:manualLayout>
      </c:layout>
      <c:barChart>
        <c:barDir val="col"/>
        <c:grouping val="stacked"/>
        <c:varyColors val="0"/>
        <c:ser>
          <c:idx val="0"/>
          <c:order val="0"/>
          <c:tx>
            <c:strRef>
              <c:f>Indicators!$X$3</c:f>
              <c:strCache>
                <c:ptCount val="1"/>
                <c:pt idx="0">
                  <c:v>Construction</c:v>
                </c:pt>
              </c:strCache>
            </c:strRef>
          </c:tx>
          <c:spPr>
            <a:solidFill>
              <a:sysClr val="window" lastClr="FFFFFF">
                <a:lumMod val="85000"/>
              </a:sysClr>
            </a:solidFill>
            <a:ln w="6350">
              <a:solidFill>
                <a:sysClr val="window" lastClr="FFFFFF">
                  <a:lumMod val="50000"/>
                </a:sysClr>
              </a:solidFill>
            </a:ln>
            <a:effectLst/>
          </c:spPr>
          <c:invertIfNegative val="0"/>
          <c:cat>
            <c:numRef>
              <c:f>Indicators!$W$47:$W$250</c:f>
              <c:numCache>
                <c:formatCode>mmm\-yy</c:formatCode>
                <c:ptCount val="20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numCache>
            </c:numRef>
          </c:cat>
          <c:val>
            <c:numRef>
              <c:f>Indicators!$X$47:$X$250</c:f>
              <c:numCache>
                <c:formatCode>_(* #,##0_);_(* \(#,##0\);_(* "-"??_);_(@_)</c:formatCode>
                <c:ptCount val="204"/>
                <c:pt idx="0">
                  <c:v>201.819699176</c:v>
                </c:pt>
                <c:pt idx="1">
                  <c:v>208.274138179</c:v>
                </c:pt>
                <c:pt idx="2">
                  <c:v>216.16924426899999</c:v>
                </c:pt>
                <c:pt idx="3">
                  <c:v>220.50333537899999</c:v>
                </c:pt>
                <c:pt idx="4">
                  <c:v>229.334920439</c:v>
                </c:pt>
                <c:pt idx="5">
                  <c:v>236.31472043900001</c:v>
                </c:pt>
                <c:pt idx="6">
                  <c:v>244.523720209</c:v>
                </c:pt>
                <c:pt idx="7">
                  <c:v>243.51196066</c:v>
                </c:pt>
                <c:pt idx="8">
                  <c:v>250.949159893</c:v>
                </c:pt>
                <c:pt idx="9">
                  <c:v>266.51884077</c:v>
                </c:pt>
                <c:pt idx="10">
                  <c:v>269.47286477599999</c:v>
                </c:pt>
                <c:pt idx="11">
                  <c:v>298.70375015899998</c:v>
                </c:pt>
                <c:pt idx="12">
                  <c:v>294.017210025</c:v>
                </c:pt>
                <c:pt idx="13">
                  <c:v>300.700627682</c:v>
                </c:pt>
                <c:pt idx="14">
                  <c:v>310.180828991</c:v>
                </c:pt>
                <c:pt idx="15">
                  <c:v>328.36814577199999</c:v>
                </c:pt>
                <c:pt idx="16">
                  <c:v>327.93353936300002</c:v>
                </c:pt>
                <c:pt idx="17">
                  <c:v>336.63929491699997</c:v>
                </c:pt>
                <c:pt idx="18">
                  <c:v>337.99917855000001</c:v>
                </c:pt>
                <c:pt idx="19">
                  <c:v>339.05134514899999</c:v>
                </c:pt>
                <c:pt idx="20">
                  <c:v>341.88516932599998</c:v>
                </c:pt>
                <c:pt idx="21">
                  <c:v>343.57634016600002</c:v>
                </c:pt>
                <c:pt idx="22">
                  <c:v>347.91231709599998</c:v>
                </c:pt>
                <c:pt idx="23">
                  <c:v>368.66263921799998</c:v>
                </c:pt>
                <c:pt idx="24">
                  <c:v>339.53826569099999</c:v>
                </c:pt>
                <c:pt idx="25">
                  <c:v>349.23151423100001</c:v>
                </c:pt>
                <c:pt idx="26">
                  <c:v>356.86182209899999</c:v>
                </c:pt>
                <c:pt idx="27">
                  <c:v>356.74220763199997</c:v>
                </c:pt>
                <c:pt idx="28">
                  <c:v>346.55029766199999</c:v>
                </c:pt>
                <c:pt idx="29">
                  <c:v>349.01859150199999</c:v>
                </c:pt>
                <c:pt idx="30">
                  <c:v>346.68268748000003</c:v>
                </c:pt>
                <c:pt idx="31">
                  <c:v>346.55886516599998</c:v>
                </c:pt>
                <c:pt idx="32">
                  <c:v>345.97370026900001</c:v>
                </c:pt>
                <c:pt idx="33">
                  <c:v>351.79625477000002</c:v>
                </c:pt>
                <c:pt idx="34">
                  <c:v>351.48103952399998</c:v>
                </c:pt>
                <c:pt idx="35">
                  <c:v>375.62956360200002</c:v>
                </c:pt>
                <c:pt idx="36">
                  <c:v>353.91836732600001</c:v>
                </c:pt>
                <c:pt idx="37">
                  <c:v>342.94660807399998</c:v>
                </c:pt>
                <c:pt idx="38">
                  <c:v>352.37864724999997</c:v>
                </c:pt>
                <c:pt idx="39">
                  <c:v>353.09934949799998</c:v>
                </c:pt>
                <c:pt idx="40">
                  <c:v>356.29516166299999</c:v>
                </c:pt>
                <c:pt idx="43" formatCode="General">
                  <c:v>2.8119623808560146E-2</c:v>
                </c:pt>
              </c:numCache>
            </c:numRef>
          </c:val>
          <c:extLst>
            <c:ext xmlns:c16="http://schemas.microsoft.com/office/drawing/2014/chart" uri="{C3380CC4-5D6E-409C-BE32-E72D297353CC}">
              <c16:uniqueId val="{00000000-A716-4B53-ABA1-E06122ECAC7E}"/>
            </c:ext>
          </c:extLst>
        </c:ser>
        <c:dLbls>
          <c:showLegendKey val="0"/>
          <c:showVal val="0"/>
          <c:showCatName val="0"/>
          <c:showSerName val="0"/>
          <c:showPercent val="0"/>
          <c:showBubbleSize val="0"/>
        </c:dLbls>
        <c:gapWidth val="80"/>
        <c:overlap val="100"/>
        <c:axId val="1609992192"/>
        <c:axId val="1609994272"/>
      </c:barChart>
      <c:lineChart>
        <c:grouping val="standard"/>
        <c:varyColors val="0"/>
        <c:ser>
          <c:idx val="2"/>
          <c:order val="1"/>
          <c:tx>
            <c:strRef>
              <c:f>Indicators!$AA$3</c:f>
              <c:strCache>
                <c:ptCount val="1"/>
                <c:pt idx="0">
                  <c:v>Overall Credit (3MA % YoY, rhs)</c:v>
                </c:pt>
              </c:strCache>
            </c:strRef>
          </c:tx>
          <c:spPr>
            <a:ln w="19050" cap="rnd">
              <a:solidFill>
                <a:srgbClr val="418AB3"/>
              </a:solidFill>
              <a:round/>
            </a:ln>
            <a:effectLst/>
          </c:spPr>
          <c:marker>
            <c:symbol val="none"/>
          </c:marker>
          <c:cat>
            <c:numRef>
              <c:f>Indicators!$W$47:$W$250</c:f>
              <c:numCache>
                <c:formatCode>mmm\-yy</c:formatCode>
                <c:ptCount val="20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numCache>
            </c:numRef>
          </c:cat>
          <c:val>
            <c:numRef>
              <c:f>Indicators!$AB$47:$AB$250</c:f>
              <c:numCache>
                <c:formatCode>0.0%</c:formatCode>
                <c:ptCount val="204"/>
                <c:pt idx="0">
                  <c:v>0.17441954526716441</c:v>
                </c:pt>
                <c:pt idx="1">
                  <c:v>0.17502167551380321</c:v>
                </c:pt>
                <c:pt idx="2">
                  <c:v>0.17884215302146367</c:v>
                </c:pt>
                <c:pt idx="3">
                  <c:v>0.18247521725277704</c:v>
                </c:pt>
                <c:pt idx="4">
                  <c:v>0.18365694017139989</c:v>
                </c:pt>
                <c:pt idx="5">
                  <c:v>0.1804929048323336</c:v>
                </c:pt>
                <c:pt idx="6">
                  <c:v>0.17676242362274119</c:v>
                </c:pt>
                <c:pt idx="7">
                  <c:v>0.17873730888636441</c:v>
                </c:pt>
                <c:pt idx="8">
                  <c:v>0.17503082095598588</c:v>
                </c:pt>
                <c:pt idx="9">
                  <c:v>0.17587392517061939</c:v>
                </c:pt>
                <c:pt idx="10">
                  <c:v>0.16816771150359955</c:v>
                </c:pt>
                <c:pt idx="11">
                  <c:v>0.16180996193142216</c:v>
                </c:pt>
                <c:pt idx="12">
                  <c:v>0.14427468582655645</c:v>
                </c:pt>
                <c:pt idx="13">
                  <c:v>0.13679377551379845</c:v>
                </c:pt>
                <c:pt idx="14">
                  <c:v>0.12637548186303915</c:v>
                </c:pt>
                <c:pt idx="15">
                  <c:v>0.12550267186524877</c:v>
                </c:pt>
                <c:pt idx="16">
                  <c:v>0.11660635890567783</c:v>
                </c:pt>
                <c:pt idx="17">
                  <c:v>0.11301858974817702</c:v>
                </c:pt>
                <c:pt idx="18">
                  <c:v>0.10923875046607856</c:v>
                </c:pt>
                <c:pt idx="19">
                  <c:v>0.1086560868576536</c:v>
                </c:pt>
                <c:pt idx="20">
                  <c:v>0.1080792941718518</c:v>
                </c:pt>
                <c:pt idx="21">
                  <c:v>9.777394094614511E-2</c:v>
                </c:pt>
                <c:pt idx="22">
                  <c:v>9.4790029121206931E-2</c:v>
                </c:pt>
                <c:pt idx="23">
                  <c:v>9.5091125822816647E-2</c:v>
                </c:pt>
                <c:pt idx="24">
                  <c:v>0.10488067606836227</c:v>
                </c:pt>
                <c:pt idx="25">
                  <c:v>0.11167523836401627</c:v>
                </c:pt>
                <c:pt idx="26">
                  <c:v>0.12271126187190995</c:v>
                </c:pt>
                <c:pt idx="27">
                  <c:v>0.11705499089738858</c:v>
                </c:pt>
                <c:pt idx="28">
                  <c:v>0.10986913738336379</c:v>
                </c:pt>
                <c:pt idx="29">
                  <c:v>8.8957875563129285E-2</c:v>
                </c:pt>
                <c:pt idx="30">
                  <c:v>7.6841700704111338E-2</c:v>
                </c:pt>
                <c:pt idx="31">
                  <c:v>6.4073963276430668E-2</c:v>
                </c:pt>
                <c:pt idx="32">
                  <c:v>4.5664119880747922E-2</c:v>
                </c:pt>
                <c:pt idx="33">
                  <c:v>3.1788890729659069E-2</c:v>
                </c:pt>
                <c:pt idx="34">
                  <c:v>1.5798212939084566E-2</c:v>
                </c:pt>
                <c:pt idx="35">
                  <c:v>8.0878232309937736E-3</c:v>
                </c:pt>
                <c:pt idx="36">
                  <c:v>-5.3965037157516216E-3</c:v>
                </c:pt>
                <c:pt idx="37">
                  <c:v>-1.5457601355423622E-2</c:v>
                </c:pt>
                <c:pt idx="38">
                  <c:v>-2.8241655294231949E-2</c:v>
                </c:pt>
                <c:pt idx="39">
                  <c:v>-3.057121927749995E-2</c:v>
                </c:pt>
                <c:pt idx="40">
                  <c:v>-2.6948609134830104E-2</c:v>
                </c:pt>
              </c:numCache>
            </c:numRef>
          </c:val>
          <c:smooth val="0"/>
          <c:extLst>
            <c:ext xmlns:c16="http://schemas.microsoft.com/office/drawing/2014/chart" uri="{C3380CC4-5D6E-409C-BE32-E72D297353CC}">
              <c16:uniqueId val="{00000001-A716-4B53-ABA1-E06122ECAC7E}"/>
            </c:ext>
          </c:extLst>
        </c:ser>
        <c:ser>
          <c:idx val="1"/>
          <c:order val="2"/>
          <c:tx>
            <c:strRef>
              <c:f>Indicators!$AD$3</c:f>
              <c:strCache>
                <c:ptCount val="1"/>
                <c:pt idx="0">
                  <c:v>Construction (3MA % YoY, rhs)</c:v>
                </c:pt>
              </c:strCache>
            </c:strRef>
          </c:tx>
          <c:spPr>
            <a:ln w="19050" cap="rnd">
              <a:solidFill>
                <a:srgbClr val="000000">
                  <a:lumMod val="75000"/>
                  <a:lumOff val="25000"/>
                </a:srgbClr>
              </a:solidFill>
              <a:round/>
            </a:ln>
            <a:effectLst/>
          </c:spPr>
          <c:marker>
            <c:symbol val="none"/>
          </c:marker>
          <c:cat>
            <c:numRef>
              <c:f>Indicators!$W$47:$W$250</c:f>
              <c:numCache>
                <c:formatCode>mmm\-yy</c:formatCode>
                <c:ptCount val="20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numCache>
            </c:numRef>
          </c:cat>
          <c:val>
            <c:numRef>
              <c:f>Indicators!$AD$47:$AD$87</c:f>
              <c:numCache>
                <c:formatCode>0.0%</c:formatCode>
                <c:ptCount val="41"/>
                <c:pt idx="0">
                  <c:v>0.223847985988193</c:v>
                </c:pt>
                <c:pt idx="1">
                  <c:v>0.23271281041426373</c:v>
                </c:pt>
                <c:pt idx="2">
                  <c:v>0.2402751368749787</c:v>
                </c:pt>
                <c:pt idx="3">
                  <c:v>0.25881230867229688</c:v>
                </c:pt>
                <c:pt idx="4">
                  <c:v>0.29299654177542545</c:v>
                </c:pt>
                <c:pt idx="5">
                  <c:v>0.32323559090108445</c:v>
                </c:pt>
                <c:pt idx="6">
                  <c:v>0.34853893249776213</c:v>
                </c:pt>
                <c:pt idx="7">
                  <c:v>0.36176775821200935</c:v>
                </c:pt>
                <c:pt idx="8">
                  <c:v>0.37184888871204613</c:v>
                </c:pt>
                <c:pt idx="9">
                  <c:v>0.37728091499762861</c:v>
                </c:pt>
                <c:pt idx="10">
                  <c:v>0.38104045093461791</c:v>
                </c:pt>
                <c:pt idx="11">
                  <c:v>0.37698618682279883</c:v>
                </c:pt>
                <c:pt idx="12">
                  <c:v>0.39859877500357532</c:v>
                </c:pt>
                <c:pt idx="13">
                  <c:v>0.41908958718570188</c:v>
                </c:pt>
                <c:pt idx="14">
                  <c:v>0.44491778814656202</c:v>
                </c:pt>
                <c:pt idx="15">
                  <c:v>0.45632123783742329</c:v>
                </c:pt>
                <c:pt idx="16">
                  <c:v>0.45115860406939734</c:v>
                </c:pt>
                <c:pt idx="17">
                  <c:v>0.4471131284288008</c:v>
                </c:pt>
                <c:pt idx="18">
                  <c:v>0.41172855497628236</c:v>
                </c:pt>
                <c:pt idx="19">
                  <c:v>0.39944675503116112</c:v>
                </c:pt>
                <c:pt idx="20">
                  <c:v>0.37883165772971772</c:v>
                </c:pt>
                <c:pt idx="21">
                  <c:v>0.34630727050924648</c:v>
                </c:pt>
                <c:pt idx="22">
                  <c:v>0.31315308680980225</c:v>
                </c:pt>
                <c:pt idx="23">
                  <c:v>0.27010550882246687</c:v>
                </c:pt>
                <c:pt idx="24">
                  <c:v>0.22491392472452043</c:v>
                </c:pt>
                <c:pt idx="25">
                  <c:v>0.18357607819366839</c:v>
                </c:pt>
                <c:pt idx="26">
                  <c:v>0.15552341991677188</c:v>
                </c:pt>
                <c:pt idx="27">
                  <c:v>0.13157944511798392</c:v>
                </c:pt>
                <c:pt idx="28">
                  <c:v>9.6920339372832176E-2</c:v>
                </c:pt>
                <c:pt idx="29">
                  <c:v>5.9792191013096074E-2</c:v>
                </c:pt>
                <c:pt idx="30">
                  <c:v>3.957776928361989E-2</c:v>
                </c:pt>
                <c:pt idx="31">
                  <c:v>2.8184485043962759E-2</c:v>
                </c:pt>
                <c:pt idx="32">
                  <c:v>1.9902688686657122E-2</c:v>
                </c:pt>
                <c:pt idx="33">
                  <c:v>1.9341841807288374E-2</c:v>
                </c:pt>
                <c:pt idx="34">
                  <c:v>1.5364399181101218E-2</c:v>
                </c:pt>
                <c:pt idx="35">
                  <c:v>1.7691400725796225E-2</c:v>
                </c:pt>
                <c:pt idx="36">
                  <c:v>2.3591929281690405E-2</c:v>
                </c:pt>
                <c:pt idx="37">
                  <c:v>1.4244049633214129E-2</c:v>
                </c:pt>
                <c:pt idx="38">
                  <c:v>3.4543912234659135E-3</c:v>
                </c:pt>
                <c:pt idx="39">
                  <c:v>-1.3558954837245452E-2</c:v>
                </c:pt>
                <c:pt idx="40">
                  <c:v>1.5269767581678195E-3</c:v>
                </c:pt>
              </c:numCache>
            </c:numRef>
          </c:val>
          <c:smooth val="0"/>
          <c:extLst>
            <c:ext xmlns:c16="http://schemas.microsoft.com/office/drawing/2014/chart" uri="{C3380CC4-5D6E-409C-BE32-E72D297353CC}">
              <c16:uniqueId val="{00000002-A716-4B53-ABA1-E06122ECAC7E}"/>
            </c:ext>
          </c:extLst>
        </c:ser>
        <c:ser>
          <c:idx val="3"/>
          <c:order val="3"/>
          <c:spPr>
            <a:ln w="3175" cap="rnd">
              <a:solidFill>
                <a:srgbClr val="000000">
                  <a:lumMod val="75000"/>
                  <a:lumOff val="25000"/>
                </a:srgbClr>
              </a:solidFill>
              <a:round/>
            </a:ln>
            <a:effectLst/>
          </c:spPr>
          <c:marker>
            <c:symbol val="none"/>
          </c:marker>
          <c:cat>
            <c:numRef>
              <c:f>Indicators!$W$47:$W$250</c:f>
              <c:numCache>
                <c:formatCode>mmm\-yy</c:formatCode>
                <c:ptCount val="20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numCache>
            </c:numRef>
          </c:cat>
          <c:val>
            <c:numRef>
              <c:f>Indicators!$AE$23:$AE$87</c:f>
              <c:numCache>
                <c:formatCode>0.0%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c:ext xmlns:c16="http://schemas.microsoft.com/office/drawing/2014/chart" uri="{C3380CC4-5D6E-409C-BE32-E72D297353CC}">
              <c16:uniqueId val="{00000003-A716-4B53-ABA1-E06122ECAC7E}"/>
            </c:ext>
          </c:extLst>
        </c:ser>
        <c:dLbls>
          <c:showLegendKey val="0"/>
          <c:showVal val="0"/>
          <c:showCatName val="0"/>
          <c:showSerName val="0"/>
          <c:showPercent val="0"/>
          <c:showBubbleSize val="0"/>
        </c:dLbls>
        <c:marker val="1"/>
        <c:smooth val="0"/>
        <c:axId val="1610054176"/>
        <c:axId val="1610045024"/>
      </c:lineChart>
      <c:dateAx>
        <c:axId val="160999219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609994272"/>
        <c:crosses val="autoZero"/>
        <c:auto val="1"/>
        <c:lblOffset val="100"/>
        <c:baseTimeUnit val="months"/>
        <c:majorUnit val="2"/>
        <c:majorTimeUnit val="months"/>
      </c:dateAx>
      <c:valAx>
        <c:axId val="1609994272"/>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609992192"/>
        <c:crosses val="autoZero"/>
        <c:crossBetween val="between"/>
      </c:valAx>
      <c:valAx>
        <c:axId val="16100450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610054176"/>
        <c:crosses val="max"/>
        <c:crossBetween val="between"/>
      </c:valAx>
      <c:dateAx>
        <c:axId val="1610054176"/>
        <c:scaling>
          <c:orientation val="minMax"/>
        </c:scaling>
        <c:delete val="1"/>
        <c:axPos val="b"/>
        <c:numFmt formatCode="mmm\-yy" sourceLinked="1"/>
        <c:majorTickMark val="out"/>
        <c:minorTickMark val="none"/>
        <c:tickLblPos val="nextTo"/>
        <c:crossAx val="1610045024"/>
        <c:crosses val="autoZero"/>
        <c:auto val="1"/>
        <c:lblOffset val="100"/>
        <c:baseTimeUnit val="months"/>
      </c:dateAx>
      <c:spPr>
        <a:noFill/>
        <a:ln>
          <a:noFill/>
        </a:ln>
        <a:effectLst/>
      </c:spPr>
    </c:plotArea>
    <c:legend>
      <c:legendPos val="b"/>
      <c:legendEntry>
        <c:idx val="3"/>
        <c:delete val="1"/>
      </c:legendEntry>
      <c:layout>
        <c:manualLayout>
          <c:xMode val="edge"/>
          <c:yMode val="edge"/>
          <c:x val="3.9437585733882029E-2"/>
          <c:y val="2.0497766726527606E-2"/>
          <c:w val="0.90134095892334454"/>
          <c:h val="8.77714847047627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lumMod val="65000"/>
              <a:lumOff val="35000"/>
            </a:schemeClr>
          </a:solidFill>
          <a:latin typeface="Arial Nova Light" panose="020B03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317776684164485E-2"/>
          <c:y val="0.11848072170803212"/>
          <c:w val="0.91358500109361329"/>
          <c:h val="0.77143808230111599"/>
        </c:manualLayout>
      </c:layout>
      <c:lineChart>
        <c:grouping val="standard"/>
        <c:varyColors val="0"/>
        <c:ser>
          <c:idx val="0"/>
          <c:order val="0"/>
          <c:tx>
            <c:strRef>
              <c:f>Indicators!$DN$4</c:f>
              <c:strCache>
                <c:ptCount val="1"/>
                <c:pt idx="0">
                  <c:v>BES - Overall (Macroeconomy)</c:v>
                </c:pt>
              </c:strCache>
            </c:strRef>
          </c:tx>
          <c:spPr>
            <a:ln w="12700" cap="rnd">
              <a:solidFill>
                <a:schemeClr val="tx1">
                  <a:lumMod val="75000"/>
                  <a:lumOff val="25000"/>
                </a:schemeClr>
              </a:solidFill>
              <a:prstDash val="dash"/>
              <a:round/>
            </a:ln>
            <a:effectLst/>
          </c:spPr>
          <c:marker>
            <c:symbol val="none"/>
          </c:marker>
          <c:cat>
            <c:strRef>
              <c:f>Indicators!$DM$13:$DM$34</c:f>
              <c:strCache>
                <c:ptCount val="22"/>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strCache>
            </c:strRef>
          </c:cat>
          <c:val>
            <c:numRef>
              <c:f>Indicators!$DN$13:$DN$34</c:f>
              <c:numCache>
                <c:formatCode>General</c:formatCode>
                <c:ptCount val="22"/>
                <c:pt idx="0">
                  <c:v>49.553437059455426</c:v>
                </c:pt>
                <c:pt idx="1">
                  <c:v>45.292405051092167</c:v>
                </c:pt>
                <c:pt idx="2">
                  <c:v>56.8353069076975</c:v>
                </c:pt>
                <c:pt idx="3">
                  <c:v>34.496597778344189</c:v>
                </c:pt>
                <c:pt idx="4">
                  <c:v>47.241707985672186</c:v>
                </c:pt>
                <c:pt idx="5">
                  <c:v>42.73727077004979</c:v>
                </c:pt>
                <c:pt idx="6">
                  <c:v>51.31585966479355</c:v>
                </c:pt>
                <c:pt idx="7">
                  <c:v>39.742392307445726</c:v>
                </c:pt>
                <c:pt idx="8">
                  <c:v>47.820204140539154</c:v>
                </c:pt>
                <c:pt idx="9">
                  <c:v>40.363578358233639</c:v>
                </c:pt>
                <c:pt idx="10">
                  <c:v>42.646409022765695</c:v>
                </c:pt>
                <c:pt idx="11">
                  <c:v>29.406933809220842</c:v>
                </c:pt>
                <c:pt idx="12">
                  <c:v>51.96726291297</c:v>
                </c:pt>
                <c:pt idx="13">
                  <c:v>47.614425966425898</c:v>
                </c:pt>
                <c:pt idx="14">
                  <c:v>56.071683367332568</c:v>
                </c:pt>
                <c:pt idx="15">
                  <c:v>40.294449666274652</c:v>
                </c:pt>
                <c:pt idx="16">
                  <c:v>42.288191928558973</c:v>
                </c:pt>
                <c:pt idx="17">
                  <c:v>16.773652311309643</c:v>
                </c:pt>
                <c:pt idx="19">
                  <c:v>37.425858481236048</c:v>
                </c:pt>
                <c:pt idx="20">
                  <c:v>42.837496194610154</c:v>
                </c:pt>
                <c:pt idx="21">
                  <c:v>31.35762699810077</c:v>
                </c:pt>
              </c:numCache>
            </c:numRef>
          </c:val>
          <c:smooth val="0"/>
          <c:extLst>
            <c:ext xmlns:c16="http://schemas.microsoft.com/office/drawing/2014/chart" uri="{C3380CC4-5D6E-409C-BE32-E72D297353CC}">
              <c16:uniqueId val="{00000000-4FD3-4565-8B2E-378B5F2E2A59}"/>
            </c:ext>
          </c:extLst>
        </c:ser>
        <c:ser>
          <c:idx val="1"/>
          <c:order val="1"/>
          <c:tx>
            <c:strRef>
              <c:f>Indicators!$DO$4</c:f>
              <c:strCache>
                <c:ptCount val="1"/>
                <c:pt idx="0">
                  <c:v>Construction - Macroeconomy</c:v>
                </c:pt>
              </c:strCache>
            </c:strRef>
          </c:tx>
          <c:spPr>
            <a:ln w="19050" cap="rnd">
              <a:solidFill>
                <a:sysClr val="windowText" lastClr="000000">
                  <a:lumMod val="50000"/>
                  <a:lumOff val="50000"/>
                </a:sysClr>
              </a:solidFill>
              <a:round/>
            </a:ln>
            <a:effectLst/>
          </c:spPr>
          <c:marker>
            <c:symbol val="none"/>
          </c:marker>
          <c:cat>
            <c:strRef>
              <c:f>Indicators!$DM$13:$DM$34</c:f>
              <c:strCache>
                <c:ptCount val="22"/>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strCache>
            </c:strRef>
          </c:cat>
          <c:val>
            <c:numRef>
              <c:f>Indicators!$DO$13:$DO$34</c:f>
              <c:numCache>
                <c:formatCode>General</c:formatCode>
                <c:ptCount val="22"/>
                <c:pt idx="0">
                  <c:v>49.821866771019316</c:v>
                </c:pt>
                <c:pt idx="1">
                  <c:v>43.978561121418259</c:v>
                </c:pt>
                <c:pt idx="2">
                  <c:v>39.628616997038051</c:v>
                </c:pt>
                <c:pt idx="3">
                  <c:v>55.309986038918225</c:v>
                </c:pt>
                <c:pt idx="4">
                  <c:v>39.170767832850991</c:v>
                </c:pt>
                <c:pt idx="5">
                  <c:v>37.520734975118025</c:v>
                </c:pt>
                <c:pt idx="6">
                  <c:v>46.103105590062114</c:v>
                </c:pt>
                <c:pt idx="7">
                  <c:v>59.664031620553352</c:v>
                </c:pt>
                <c:pt idx="8">
                  <c:v>49.106309190342813</c:v>
                </c:pt>
                <c:pt idx="9">
                  <c:v>37.732994432340845</c:v>
                </c:pt>
                <c:pt idx="10">
                  <c:v>37.017457672974786</c:v>
                </c:pt>
                <c:pt idx="11">
                  <c:v>31.943147629422139</c:v>
                </c:pt>
                <c:pt idx="12">
                  <c:v>54.648699634455795</c:v>
                </c:pt>
                <c:pt idx="13">
                  <c:v>43.782432010003127</c:v>
                </c:pt>
                <c:pt idx="14">
                  <c:v>35.386835413093614</c:v>
                </c:pt>
                <c:pt idx="15">
                  <c:v>41.765503219247712</c:v>
                </c:pt>
                <c:pt idx="16">
                  <c:v>53.791390019276072</c:v>
                </c:pt>
                <c:pt idx="17">
                  <c:v>14.248392895225908</c:v>
                </c:pt>
                <c:pt idx="19">
                  <c:v>58.25546483432511</c:v>
                </c:pt>
                <c:pt idx="20">
                  <c:v>29.537963365714564</c:v>
                </c:pt>
                <c:pt idx="21">
                  <c:v>30.063795853269532</c:v>
                </c:pt>
              </c:numCache>
            </c:numRef>
          </c:val>
          <c:smooth val="0"/>
          <c:extLst>
            <c:ext xmlns:c16="http://schemas.microsoft.com/office/drawing/2014/chart" uri="{C3380CC4-5D6E-409C-BE32-E72D297353CC}">
              <c16:uniqueId val="{00000001-4FD3-4565-8B2E-378B5F2E2A59}"/>
            </c:ext>
          </c:extLst>
        </c:ser>
        <c:ser>
          <c:idx val="3"/>
          <c:order val="2"/>
          <c:tx>
            <c:strRef>
              <c:f>Indicators!$DT$4</c:f>
              <c:strCache>
                <c:ptCount val="1"/>
                <c:pt idx="0">
                  <c:v>Industry Sector - Own Operations </c:v>
                </c:pt>
              </c:strCache>
            </c:strRef>
          </c:tx>
          <c:spPr>
            <a:ln w="12700" cap="rnd">
              <a:solidFill>
                <a:schemeClr val="accent6"/>
              </a:solidFill>
              <a:prstDash val="dash"/>
              <a:round/>
            </a:ln>
            <a:effectLst/>
          </c:spPr>
          <c:marker>
            <c:symbol val="none"/>
          </c:marker>
          <c:cat>
            <c:strRef>
              <c:f>Indicators!$DM$13:$DM$34</c:f>
              <c:strCache>
                <c:ptCount val="22"/>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strCache>
            </c:strRef>
          </c:cat>
          <c:val>
            <c:numRef>
              <c:f>Indicators!$DT$13:$DT$34</c:f>
              <c:numCache>
                <c:formatCode>General</c:formatCode>
                <c:ptCount val="22"/>
                <c:pt idx="0">
                  <c:v>48.1</c:v>
                </c:pt>
                <c:pt idx="1">
                  <c:v>35.700000000000003</c:v>
                </c:pt>
                <c:pt idx="2">
                  <c:v>37.1</c:v>
                </c:pt>
                <c:pt idx="3">
                  <c:v>27.6</c:v>
                </c:pt>
                <c:pt idx="4">
                  <c:v>43.9</c:v>
                </c:pt>
                <c:pt idx="5">
                  <c:v>37.200000000000003</c:v>
                </c:pt>
                <c:pt idx="6">
                  <c:v>35.799999999999997</c:v>
                </c:pt>
                <c:pt idx="7">
                  <c:v>32.4</c:v>
                </c:pt>
                <c:pt idx="8">
                  <c:v>48.6</c:v>
                </c:pt>
                <c:pt idx="9">
                  <c:v>41.3</c:v>
                </c:pt>
                <c:pt idx="10">
                  <c:v>40.6</c:v>
                </c:pt>
                <c:pt idx="11">
                  <c:v>31.2</c:v>
                </c:pt>
                <c:pt idx="12">
                  <c:v>49.7</c:v>
                </c:pt>
                <c:pt idx="13">
                  <c:v>40</c:v>
                </c:pt>
                <c:pt idx="14">
                  <c:v>40.799999999999997</c:v>
                </c:pt>
                <c:pt idx="15">
                  <c:v>24.7</c:v>
                </c:pt>
                <c:pt idx="16">
                  <c:v>43.1</c:v>
                </c:pt>
                <c:pt idx="17">
                  <c:v>14.3</c:v>
                </c:pt>
                <c:pt idx="19">
                  <c:v>21.9</c:v>
                </c:pt>
                <c:pt idx="20">
                  <c:v>31.9</c:v>
                </c:pt>
                <c:pt idx="21">
                  <c:v>26.2</c:v>
                </c:pt>
              </c:numCache>
            </c:numRef>
          </c:val>
          <c:smooth val="0"/>
          <c:extLst>
            <c:ext xmlns:c16="http://schemas.microsoft.com/office/drawing/2014/chart" uri="{C3380CC4-5D6E-409C-BE32-E72D297353CC}">
              <c16:uniqueId val="{00000002-4FD3-4565-8B2E-378B5F2E2A59}"/>
            </c:ext>
          </c:extLst>
        </c:ser>
        <c:ser>
          <c:idx val="2"/>
          <c:order val="3"/>
          <c:tx>
            <c:strRef>
              <c:f>Indicators!$DP$4</c:f>
              <c:strCache>
                <c:ptCount val="1"/>
                <c:pt idx="0">
                  <c:v>Construction - Own Operations (Current Quarter)</c:v>
                </c:pt>
              </c:strCache>
            </c:strRef>
          </c:tx>
          <c:spPr>
            <a:ln w="15875" cap="rnd">
              <a:solidFill>
                <a:schemeClr val="accent1"/>
              </a:solidFill>
              <a:round/>
            </a:ln>
            <a:effectLst/>
          </c:spPr>
          <c:marker>
            <c:symbol val="none"/>
          </c:marker>
          <c:cat>
            <c:strRef>
              <c:f>Indicators!$DM$13:$DM$34</c:f>
              <c:strCache>
                <c:ptCount val="22"/>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strCache>
            </c:strRef>
          </c:cat>
          <c:val>
            <c:numRef>
              <c:f>Indicators!$DP$13:$DP$34</c:f>
              <c:numCache>
                <c:formatCode>General</c:formatCode>
                <c:ptCount val="22"/>
                <c:pt idx="0">
                  <c:v>45.794710625219096</c:v>
                </c:pt>
                <c:pt idx="1">
                  <c:v>37.493300350443199</c:v>
                </c:pt>
                <c:pt idx="2">
                  <c:v>30.887708782445628</c:v>
                </c:pt>
                <c:pt idx="3">
                  <c:v>11.66409728190926</c:v>
                </c:pt>
                <c:pt idx="4">
                  <c:v>34.172264736623717</c:v>
                </c:pt>
                <c:pt idx="5">
                  <c:v>32.818680617583254</c:v>
                </c:pt>
                <c:pt idx="6">
                  <c:v>33.619875776397514</c:v>
                </c:pt>
                <c:pt idx="7">
                  <c:v>20.074744096483229</c:v>
                </c:pt>
                <c:pt idx="8">
                  <c:v>35.101571492794655</c:v>
                </c:pt>
                <c:pt idx="9">
                  <c:v>25.931977729363354</c:v>
                </c:pt>
                <c:pt idx="10">
                  <c:v>34.977287937687784</c:v>
                </c:pt>
                <c:pt idx="11">
                  <c:v>17.758955434025459</c:v>
                </c:pt>
                <c:pt idx="12">
                  <c:v>44.97273503920627</c:v>
                </c:pt>
                <c:pt idx="13">
                  <c:v>30.168802750859641</c:v>
                </c:pt>
                <c:pt idx="14">
                  <c:v>21.149683600449467</c:v>
                </c:pt>
                <c:pt idx="15">
                  <c:v>23.34124025753982</c:v>
                </c:pt>
                <c:pt idx="16">
                  <c:v>37.696294709787963</c:v>
                </c:pt>
                <c:pt idx="17">
                  <c:v>3.157084970904549</c:v>
                </c:pt>
                <c:pt idx="19">
                  <c:v>5.3694667236264912</c:v>
                </c:pt>
                <c:pt idx="20">
                  <c:v>10.362476439031457</c:v>
                </c:pt>
                <c:pt idx="21">
                  <c:v>8.6</c:v>
                </c:pt>
              </c:numCache>
            </c:numRef>
          </c:val>
          <c:smooth val="0"/>
          <c:extLst>
            <c:ext xmlns:c16="http://schemas.microsoft.com/office/drawing/2014/chart" uri="{C3380CC4-5D6E-409C-BE32-E72D297353CC}">
              <c16:uniqueId val="{00000003-4FD3-4565-8B2E-378B5F2E2A59}"/>
            </c:ext>
          </c:extLst>
        </c:ser>
        <c:ser>
          <c:idx val="4"/>
          <c:order val="4"/>
          <c:tx>
            <c:strRef>
              <c:f>Indicators!$DS$4</c:f>
              <c:strCache>
                <c:ptCount val="1"/>
                <c:pt idx="0">
                  <c:v>Construction - Own Operations (Next Quarter)</c:v>
                </c:pt>
              </c:strCache>
            </c:strRef>
          </c:tx>
          <c:spPr>
            <a:ln w="19050" cap="rnd">
              <a:solidFill>
                <a:schemeClr val="accent1">
                  <a:lumMod val="75000"/>
                </a:schemeClr>
              </a:solidFill>
              <a:round/>
            </a:ln>
            <a:effectLst/>
          </c:spPr>
          <c:marker>
            <c:symbol val="none"/>
          </c:marker>
          <c:cat>
            <c:strRef>
              <c:f>Indicators!$DM$13:$DM$34</c:f>
              <c:strCache>
                <c:ptCount val="22"/>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strCache>
            </c:strRef>
          </c:cat>
          <c:val>
            <c:numRef>
              <c:f>Indicators!$DS$13:$DS$34</c:f>
              <c:numCache>
                <c:formatCode>General</c:formatCode>
                <c:ptCount val="22"/>
                <c:pt idx="0">
                  <c:v>60.1</c:v>
                </c:pt>
                <c:pt idx="1">
                  <c:v>50.1</c:v>
                </c:pt>
                <c:pt idx="2">
                  <c:v>42.3</c:v>
                </c:pt>
                <c:pt idx="3">
                  <c:v>48.3</c:v>
                </c:pt>
                <c:pt idx="4">
                  <c:v>55.8</c:v>
                </c:pt>
                <c:pt idx="5">
                  <c:v>52.1</c:v>
                </c:pt>
                <c:pt idx="6">
                  <c:v>53.6</c:v>
                </c:pt>
                <c:pt idx="7">
                  <c:v>48.7</c:v>
                </c:pt>
                <c:pt idx="8">
                  <c:v>51.3</c:v>
                </c:pt>
                <c:pt idx="9">
                  <c:v>49.1</c:v>
                </c:pt>
                <c:pt idx="10">
                  <c:v>43.2</c:v>
                </c:pt>
                <c:pt idx="11">
                  <c:v>48.5</c:v>
                </c:pt>
                <c:pt idx="12">
                  <c:v>55.4</c:v>
                </c:pt>
                <c:pt idx="13">
                  <c:v>49.7</c:v>
                </c:pt>
                <c:pt idx="14">
                  <c:v>23.5</c:v>
                </c:pt>
                <c:pt idx="15">
                  <c:v>37.1</c:v>
                </c:pt>
                <c:pt idx="16">
                  <c:v>59.3</c:v>
                </c:pt>
                <c:pt idx="17">
                  <c:v>23.2</c:v>
                </c:pt>
                <c:pt idx="19">
                  <c:v>54.2</c:v>
                </c:pt>
                <c:pt idx="20">
                  <c:v>23.8</c:v>
                </c:pt>
                <c:pt idx="21">
                  <c:v>33.700000000000003</c:v>
                </c:pt>
              </c:numCache>
            </c:numRef>
          </c:val>
          <c:smooth val="0"/>
          <c:extLst>
            <c:ext xmlns:c16="http://schemas.microsoft.com/office/drawing/2014/chart" uri="{C3380CC4-5D6E-409C-BE32-E72D297353CC}">
              <c16:uniqueId val="{00000004-4FD3-4565-8B2E-378B5F2E2A59}"/>
            </c:ext>
          </c:extLst>
        </c:ser>
        <c:dLbls>
          <c:showLegendKey val="0"/>
          <c:showVal val="0"/>
          <c:showCatName val="0"/>
          <c:showSerName val="0"/>
          <c:showPercent val="0"/>
          <c:showBubbleSize val="0"/>
        </c:dLbls>
        <c:smooth val="0"/>
        <c:axId val="1726157024"/>
        <c:axId val="1726159104"/>
      </c:lineChart>
      <c:catAx>
        <c:axId val="1726157024"/>
        <c:scaling>
          <c:orientation val="minMax"/>
        </c:scaling>
        <c:delete val="0"/>
        <c:axPos val="b"/>
        <c:numFmt formatCode="General" sourceLinked="1"/>
        <c:majorTickMark val="none"/>
        <c:minorTickMark val="none"/>
        <c:tickLblPos val="low"/>
        <c:spPr>
          <a:noFill/>
          <a:ln w="9525" cap="flat" cmpd="sng" algn="ctr">
            <a:solidFill>
              <a:schemeClr val="tx1">
                <a:lumMod val="75000"/>
                <a:lumOff val="2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726159104"/>
        <c:crosses val="autoZero"/>
        <c:auto val="1"/>
        <c:lblAlgn val="ctr"/>
        <c:lblOffset val="100"/>
        <c:noMultiLvlLbl val="0"/>
      </c:catAx>
      <c:valAx>
        <c:axId val="1726159104"/>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726157024"/>
        <c:crosses val="autoZero"/>
        <c:crossBetween val="between"/>
      </c:valAx>
      <c:spPr>
        <a:noFill/>
        <a:ln>
          <a:noFill/>
        </a:ln>
        <a:effectLst/>
      </c:spPr>
    </c:plotArea>
    <c:legend>
      <c:legendPos val="b"/>
      <c:layout>
        <c:manualLayout>
          <c:xMode val="edge"/>
          <c:yMode val="edge"/>
          <c:x val="4.9982638888888889E-2"/>
          <c:y val="6.3839676290463688E-4"/>
          <c:w val="0.71195602864456753"/>
          <c:h val="0.182841015487099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Nova Light" panose="020B03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787128171478558E-2"/>
          <c:y val="4.1840277777777768E-2"/>
          <c:w val="0.85449488567015541"/>
          <c:h val="0.82876068671240655"/>
        </c:manualLayout>
      </c:layout>
      <c:barChart>
        <c:barDir val="col"/>
        <c:grouping val="clustered"/>
        <c:varyColors val="0"/>
        <c:ser>
          <c:idx val="0"/>
          <c:order val="0"/>
          <c:tx>
            <c:strRef>
              <c:f>Indicators!$AU$2</c:f>
              <c:strCache>
                <c:ptCount val="1"/>
                <c:pt idx="0">
                  <c:v>Disbursements (B Pesos)</c:v>
                </c:pt>
              </c:strCache>
            </c:strRef>
          </c:tx>
          <c:spPr>
            <a:solidFill>
              <a:schemeClr val="bg1">
                <a:lumMod val="75000"/>
              </a:schemeClr>
            </a:solidFill>
            <a:ln w="3175">
              <a:solidFill>
                <a:schemeClr val="tx1">
                  <a:lumMod val="65000"/>
                  <a:lumOff val="35000"/>
                </a:schemeClr>
              </a:solidFill>
            </a:ln>
            <a:effectLst/>
          </c:spPr>
          <c:invertIfNegative val="0"/>
          <c:cat>
            <c:numRef>
              <c:f>Indicators!$AT$15:$AT$68</c:f>
              <c:numCache>
                <c:formatCode>mmm\-yy</c:formatCode>
                <c:ptCount val="5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numCache>
            </c:numRef>
          </c:cat>
          <c:val>
            <c:numRef>
              <c:f>Indicators!$AU$15:$AU$68</c:f>
              <c:numCache>
                <c:formatCode>General</c:formatCode>
                <c:ptCount val="54"/>
                <c:pt idx="0">
                  <c:v>34.5</c:v>
                </c:pt>
                <c:pt idx="1">
                  <c:v>35.1</c:v>
                </c:pt>
                <c:pt idx="2">
                  <c:v>47.9</c:v>
                </c:pt>
                <c:pt idx="3">
                  <c:v>33.5</c:v>
                </c:pt>
                <c:pt idx="4">
                  <c:v>46.2</c:v>
                </c:pt>
                <c:pt idx="5">
                  <c:v>51.9</c:v>
                </c:pt>
                <c:pt idx="6">
                  <c:v>48.4</c:v>
                </c:pt>
                <c:pt idx="7">
                  <c:v>40.1</c:v>
                </c:pt>
                <c:pt idx="8">
                  <c:v>53.6</c:v>
                </c:pt>
                <c:pt idx="9">
                  <c:v>51.5</c:v>
                </c:pt>
                <c:pt idx="10">
                  <c:v>43.8</c:v>
                </c:pt>
                <c:pt idx="11">
                  <c:v>82.3</c:v>
                </c:pt>
                <c:pt idx="12">
                  <c:v>43.3</c:v>
                </c:pt>
                <c:pt idx="13">
                  <c:v>50.5</c:v>
                </c:pt>
                <c:pt idx="14">
                  <c:v>63.4</c:v>
                </c:pt>
                <c:pt idx="15">
                  <c:v>65.599999999999994</c:v>
                </c:pt>
                <c:pt idx="16">
                  <c:v>58.1</c:v>
                </c:pt>
                <c:pt idx="17">
                  <c:v>71.900000000000006</c:v>
                </c:pt>
                <c:pt idx="18">
                  <c:v>84.5</c:v>
                </c:pt>
                <c:pt idx="19">
                  <c:v>68.400000000000006</c:v>
                </c:pt>
                <c:pt idx="20">
                  <c:v>65.2</c:v>
                </c:pt>
                <c:pt idx="21">
                  <c:v>94.4</c:v>
                </c:pt>
                <c:pt idx="22">
                  <c:v>62.9</c:v>
                </c:pt>
                <c:pt idx="23">
                  <c:v>75.599999999999994</c:v>
                </c:pt>
                <c:pt idx="24">
                  <c:v>43.5</c:v>
                </c:pt>
                <c:pt idx="25">
                  <c:v>50.3</c:v>
                </c:pt>
                <c:pt idx="26">
                  <c:v>59.7</c:v>
                </c:pt>
                <c:pt idx="27">
                  <c:v>28.3</c:v>
                </c:pt>
                <c:pt idx="28">
                  <c:v>61.5</c:v>
                </c:pt>
                <c:pt idx="29">
                  <c:v>43.5</c:v>
                </c:pt>
                <c:pt idx="30">
                  <c:v>75.2</c:v>
                </c:pt>
                <c:pt idx="31">
                  <c:v>59.3</c:v>
                </c:pt>
                <c:pt idx="32">
                  <c:v>100.3</c:v>
                </c:pt>
                <c:pt idx="33">
                  <c:v>82.2</c:v>
                </c:pt>
                <c:pt idx="34">
                  <c:v>80.900000000000006</c:v>
                </c:pt>
                <c:pt idx="35">
                  <c:v>177.9</c:v>
                </c:pt>
                <c:pt idx="36">
                  <c:v>48.300000000000004</c:v>
                </c:pt>
                <c:pt idx="37">
                  <c:v>45.6</c:v>
                </c:pt>
                <c:pt idx="38">
                  <c:v>62.2</c:v>
                </c:pt>
                <c:pt idx="39">
                  <c:v>40.1</c:v>
                </c:pt>
                <c:pt idx="40">
                  <c:v>38.9</c:v>
                </c:pt>
                <c:pt idx="41">
                  <c:v>62.8</c:v>
                </c:pt>
                <c:pt idx="42">
                  <c:v>52.3</c:v>
                </c:pt>
                <c:pt idx="43">
                  <c:v>44.3</c:v>
                </c:pt>
                <c:pt idx="44">
                  <c:v>56.9</c:v>
                </c:pt>
                <c:pt idx="45">
                  <c:v>57.1</c:v>
                </c:pt>
                <c:pt idx="46">
                  <c:v>40.299999999999997</c:v>
                </c:pt>
                <c:pt idx="47">
                  <c:v>132.30000000000001</c:v>
                </c:pt>
                <c:pt idx="48">
                  <c:v>51.3</c:v>
                </c:pt>
                <c:pt idx="49">
                  <c:v>56.1</c:v>
                </c:pt>
                <c:pt idx="50">
                  <c:v>87.8</c:v>
                </c:pt>
                <c:pt idx="51">
                  <c:v>58.2</c:v>
                </c:pt>
                <c:pt idx="52">
                  <c:v>78.900000000000006</c:v>
                </c:pt>
                <c:pt idx="53">
                  <c:v>94.4</c:v>
                </c:pt>
              </c:numCache>
            </c:numRef>
          </c:val>
          <c:extLst>
            <c:ext xmlns:c16="http://schemas.microsoft.com/office/drawing/2014/chart" uri="{C3380CC4-5D6E-409C-BE32-E72D297353CC}">
              <c16:uniqueId val="{00000000-C70D-4A57-B0C8-34D64CE48B03}"/>
            </c:ext>
          </c:extLst>
        </c:ser>
        <c:dLbls>
          <c:showLegendKey val="0"/>
          <c:showVal val="0"/>
          <c:showCatName val="0"/>
          <c:showSerName val="0"/>
          <c:showPercent val="0"/>
          <c:showBubbleSize val="0"/>
        </c:dLbls>
        <c:gapWidth val="80"/>
        <c:axId val="904122911"/>
        <c:axId val="904123327"/>
      </c:barChart>
      <c:lineChart>
        <c:grouping val="standard"/>
        <c:varyColors val="0"/>
        <c:ser>
          <c:idx val="1"/>
          <c:order val="1"/>
          <c:tx>
            <c:strRef>
              <c:f>Indicators!$AV$2</c:f>
              <c:strCache>
                <c:ptCount val="1"/>
                <c:pt idx="0">
                  <c:v>3-month average % YoY (rhs)</c:v>
                </c:pt>
              </c:strCache>
            </c:strRef>
          </c:tx>
          <c:spPr>
            <a:ln w="19050" cap="rnd">
              <a:solidFill>
                <a:srgbClr val="F3A447">
                  <a:lumMod val="75000"/>
                </a:srgbClr>
              </a:solidFill>
              <a:round/>
            </a:ln>
            <a:effectLst/>
          </c:spPr>
          <c:marker>
            <c:symbol val="none"/>
          </c:marker>
          <c:cat>
            <c:numRef>
              <c:f>Indicators!$AT$15:$AT$68</c:f>
              <c:numCache>
                <c:formatCode>mmm\-yy</c:formatCode>
                <c:ptCount val="5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numCache>
            </c:numRef>
          </c:cat>
          <c:val>
            <c:numRef>
              <c:f>Indicators!$AV$15:$AV$68</c:f>
              <c:numCache>
                <c:formatCode>0.0%</c:formatCode>
                <c:ptCount val="54"/>
                <c:pt idx="0">
                  <c:v>0.14999999999999991</c:v>
                </c:pt>
                <c:pt idx="1">
                  <c:v>8.2426127527216231E-2</c:v>
                </c:pt>
                <c:pt idx="2">
                  <c:v>0.12118320610687028</c:v>
                </c:pt>
                <c:pt idx="3">
                  <c:v>-6.8201193520885939E-3</c:v>
                </c:pt>
                <c:pt idx="4">
                  <c:v>7.9526226734348615E-2</c:v>
                </c:pt>
                <c:pt idx="5">
                  <c:v>5.8728881737731164E-2</c:v>
                </c:pt>
                <c:pt idx="6">
                  <c:v>0.21576763485477168</c:v>
                </c:pt>
                <c:pt idx="7">
                  <c:v>0.17686504610226317</c:v>
                </c:pt>
                <c:pt idx="8">
                  <c:v>0.15340909090909083</c:v>
                </c:pt>
                <c:pt idx="9">
                  <c:v>0.13260530421216843</c:v>
                </c:pt>
                <c:pt idx="10">
                  <c:v>0.19502407704654878</c:v>
                </c:pt>
                <c:pt idx="11">
                  <c:v>0.25957446808510642</c:v>
                </c:pt>
                <c:pt idx="12">
                  <c:v>0.28528072837632745</c:v>
                </c:pt>
                <c:pt idx="13">
                  <c:v>0.29010989010988997</c:v>
                </c:pt>
                <c:pt idx="14">
                  <c:v>0.33787234042553171</c:v>
                </c:pt>
                <c:pt idx="15">
                  <c:v>0.54077253218884125</c:v>
                </c:pt>
                <c:pt idx="16">
                  <c:v>0.46630094043887138</c:v>
                </c:pt>
                <c:pt idx="17">
                  <c:v>0.48632218844984809</c:v>
                </c:pt>
                <c:pt idx="18">
                  <c:v>0.46416382252559729</c:v>
                </c:pt>
                <c:pt idx="19">
                  <c:v>0.60113960113960108</c:v>
                </c:pt>
                <c:pt idx="20">
                  <c:v>0.53483462350457445</c:v>
                </c:pt>
                <c:pt idx="21">
                  <c:v>0.57024793388429784</c:v>
                </c:pt>
                <c:pt idx="22">
                  <c:v>0.49429147078576263</c:v>
                </c:pt>
                <c:pt idx="23">
                  <c:v>0.31137387387387405</c:v>
                </c:pt>
                <c:pt idx="24">
                  <c:v>7.4380165289256395E-2</c:v>
                </c:pt>
                <c:pt idx="25">
                  <c:v>-3.8046564452016041E-2</c:v>
                </c:pt>
                <c:pt idx="26">
                  <c:v>-2.3536895674300173E-2</c:v>
                </c:pt>
                <c:pt idx="27">
                  <c:v>-0.22952646239554308</c:v>
                </c:pt>
                <c:pt idx="28">
                  <c:v>-0.20096205237840725</c:v>
                </c:pt>
                <c:pt idx="29">
                  <c:v>-0.31850715746421265</c:v>
                </c:pt>
                <c:pt idx="30">
                  <c:v>-0.15990675990675995</c:v>
                </c:pt>
                <c:pt idx="31">
                  <c:v>-0.20818505338078297</c:v>
                </c:pt>
                <c:pt idx="32">
                  <c:v>7.6570380559376483E-2</c:v>
                </c:pt>
                <c:pt idx="33">
                  <c:v>6.0526315789473539E-2</c:v>
                </c:pt>
                <c:pt idx="34">
                  <c:v>0.18382022471910098</c:v>
                </c:pt>
                <c:pt idx="35">
                  <c:v>0.4641477028767711</c:v>
                </c:pt>
                <c:pt idx="36">
                  <c:v>0.68736263736263759</c:v>
                </c:pt>
                <c:pt idx="37">
                  <c:v>0.60448642266824115</c:v>
                </c:pt>
                <c:pt idx="38">
                  <c:v>1.693811074918572E-2</c:v>
                </c:pt>
                <c:pt idx="39">
                  <c:v>6.9414316702819834E-2</c:v>
                </c:pt>
                <c:pt idx="40">
                  <c:v>-5.551839464882935E-2</c:v>
                </c:pt>
                <c:pt idx="41">
                  <c:v>6.3765941485371291E-2</c:v>
                </c:pt>
                <c:pt idx="42">
                  <c:v>-0.14539400665926738</c:v>
                </c:pt>
                <c:pt idx="43">
                  <c:v>-0.10449438202247208</c:v>
                </c:pt>
                <c:pt idx="44">
                  <c:v>-0.34625212947189099</c:v>
                </c:pt>
                <c:pt idx="45">
                  <c:v>-0.34532671629445832</c:v>
                </c:pt>
                <c:pt idx="46">
                  <c:v>-0.41419893697798016</c:v>
                </c:pt>
                <c:pt idx="47">
                  <c:v>-0.32639296187683275</c:v>
                </c:pt>
                <c:pt idx="48">
                  <c:v>-0.27092152393357205</c:v>
                </c:pt>
                <c:pt idx="49">
                  <c:v>-0.11810154525386307</c:v>
                </c:pt>
                <c:pt idx="50">
                  <c:v>0.25048046124279288</c:v>
                </c:pt>
                <c:pt idx="51">
                  <c:v>0.3664638269100744</c:v>
                </c:pt>
                <c:pt idx="52">
                  <c:v>0.59277620396600561</c:v>
                </c:pt>
                <c:pt idx="53">
                  <c:v>0.63258110014104374</c:v>
                </c:pt>
              </c:numCache>
            </c:numRef>
          </c:val>
          <c:smooth val="0"/>
          <c:extLst>
            <c:ext xmlns:c16="http://schemas.microsoft.com/office/drawing/2014/chart" uri="{C3380CC4-5D6E-409C-BE32-E72D297353CC}">
              <c16:uniqueId val="{00000001-C70D-4A57-B0C8-34D64CE48B03}"/>
            </c:ext>
          </c:extLst>
        </c:ser>
        <c:dLbls>
          <c:showLegendKey val="0"/>
          <c:showVal val="0"/>
          <c:showCatName val="0"/>
          <c:showSerName val="0"/>
          <c:showPercent val="0"/>
          <c:showBubbleSize val="0"/>
        </c:dLbls>
        <c:marker val="1"/>
        <c:smooth val="0"/>
        <c:axId val="704474911"/>
        <c:axId val="660190591"/>
      </c:lineChart>
      <c:dateAx>
        <c:axId val="90412291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904123327"/>
        <c:crosses val="autoZero"/>
        <c:auto val="1"/>
        <c:lblOffset val="100"/>
        <c:baseTimeUnit val="months"/>
        <c:majorUnit val="2"/>
        <c:majorTimeUnit val="months"/>
      </c:dateAx>
      <c:valAx>
        <c:axId val="904123327"/>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904122911"/>
        <c:crosses val="autoZero"/>
        <c:crossBetween val="between"/>
      </c:valAx>
      <c:valAx>
        <c:axId val="660190591"/>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704474911"/>
        <c:crosses val="max"/>
        <c:crossBetween val="between"/>
      </c:valAx>
      <c:dateAx>
        <c:axId val="704474911"/>
        <c:scaling>
          <c:orientation val="minMax"/>
        </c:scaling>
        <c:delete val="1"/>
        <c:axPos val="b"/>
        <c:numFmt formatCode="mmm\-yy" sourceLinked="1"/>
        <c:majorTickMark val="out"/>
        <c:minorTickMark val="none"/>
        <c:tickLblPos val="nextTo"/>
        <c:crossAx val="660190591"/>
        <c:crosses val="autoZero"/>
        <c:auto val="1"/>
        <c:lblOffset val="100"/>
        <c:baseTimeUnit val="months"/>
      </c:dateAx>
      <c:spPr>
        <a:noFill/>
        <a:ln>
          <a:noFill/>
        </a:ln>
        <a:effectLst/>
      </c:spPr>
    </c:plotArea>
    <c:legend>
      <c:legendPos val="b"/>
      <c:layout>
        <c:manualLayout>
          <c:xMode val="edge"/>
          <c:yMode val="edge"/>
          <c:x val="7.3978754198935015E-2"/>
          <c:y val="3.9852803487283386E-2"/>
          <c:w val="0.74838678368328959"/>
          <c:h val="5.26661141041580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Nova Light" panose="020B03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515ED-0EFC-4DE3-B4E0-47C8F0E4C8E4}" type="doc">
      <dgm:prSet loTypeId="urn:microsoft.com/office/officeart/2008/layout/LinedList" loCatId="list" qsTypeId="urn:microsoft.com/office/officeart/2005/8/quickstyle/simple1" qsCatId="simple" csTypeId="urn:microsoft.com/office/officeart/2005/8/colors/accent6_3" csCatId="accent6" phldr="1"/>
      <dgm:spPr/>
      <dgm:t>
        <a:bodyPr/>
        <a:lstStyle/>
        <a:p>
          <a:endParaRPr lang="en-US"/>
        </a:p>
      </dgm:t>
    </dgm:pt>
    <dgm:pt modelId="{4175EF3B-C4EA-4233-BA73-814A66EB8A89}">
      <dgm:prSet phldrT="[Text]"/>
      <dgm:spPr/>
      <dgm:t>
        <a:bodyPr/>
        <a:lstStyle/>
        <a:p>
          <a:endParaRPr lang="en-US" dirty="0"/>
        </a:p>
        <a:p>
          <a:r>
            <a:rPr lang="en-US" b="1" dirty="0">
              <a:solidFill>
                <a:schemeClr val="accent6">
                  <a:lumMod val="50000"/>
                </a:schemeClr>
              </a:solidFill>
            </a:rPr>
            <a:t>KEY TAKEAWAYS</a:t>
          </a:r>
        </a:p>
      </dgm:t>
    </dgm:pt>
    <dgm:pt modelId="{DDF79441-07CB-4C3C-AA8E-D7EDE6F142B9}" type="parTrans" cxnId="{E6D6EC4B-2E69-4648-BBA0-DE353E7597E3}">
      <dgm:prSet/>
      <dgm:spPr/>
      <dgm:t>
        <a:bodyPr/>
        <a:lstStyle/>
        <a:p>
          <a:endParaRPr lang="en-US"/>
        </a:p>
      </dgm:t>
    </dgm:pt>
    <dgm:pt modelId="{F3DA55A5-6F40-4A7B-B7BE-D1C41704F1E6}" type="sibTrans" cxnId="{E6D6EC4B-2E69-4648-BBA0-DE353E7597E3}">
      <dgm:prSet/>
      <dgm:spPr/>
      <dgm:t>
        <a:bodyPr/>
        <a:lstStyle/>
        <a:p>
          <a:endParaRPr lang="en-US"/>
        </a:p>
      </dgm:t>
    </dgm:pt>
    <dgm:pt modelId="{6F0B3FBF-7704-44A5-9776-55939D8D36E8}">
      <dgm:prSet phldrT="[Text]" custT="1"/>
      <dgm:spPr/>
      <dgm:t>
        <a:bodyPr/>
        <a:lstStyle/>
        <a:p>
          <a:r>
            <a:rPr lang="en-US" sz="2400" dirty="0">
              <a:latin typeface="Segoe UI Semilight" panose="020B0402040204020203" pitchFamily="34" charset="0"/>
              <a:cs typeface="Segoe UI Semilight" panose="020B0402040204020203" pitchFamily="34" charset="0"/>
            </a:rPr>
            <a:t>Infrastructure has driven the construction industry in the first half of 2021. With planned fast-tracked project execution and spending it will likely continue to sustain activity and employment growth for the industry for the rest of the year. </a:t>
          </a:r>
        </a:p>
      </dgm:t>
    </dgm:pt>
    <dgm:pt modelId="{74370668-A434-4678-B8BC-F2AFFDE9B661}" type="parTrans" cxnId="{D745EA98-DB68-4470-85B8-16C022A122F2}">
      <dgm:prSet/>
      <dgm:spPr/>
      <dgm:t>
        <a:bodyPr/>
        <a:lstStyle/>
        <a:p>
          <a:endParaRPr lang="en-US"/>
        </a:p>
      </dgm:t>
    </dgm:pt>
    <dgm:pt modelId="{1446FF9B-C52B-47C8-BB52-AD072B4B6697}" type="sibTrans" cxnId="{D745EA98-DB68-4470-85B8-16C022A122F2}">
      <dgm:prSet/>
      <dgm:spPr/>
      <dgm:t>
        <a:bodyPr/>
        <a:lstStyle/>
        <a:p>
          <a:endParaRPr lang="en-US"/>
        </a:p>
      </dgm:t>
    </dgm:pt>
    <dgm:pt modelId="{B6819FD6-475D-476C-B2FE-0685E88DAF81}">
      <dgm:prSet phldrT="[Text]" custT="1"/>
      <dgm:spPr/>
      <dgm:t>
        <a:bodyPr/>
        <a:lstStyle/>
        <a:p>
          <a:r>
            <a:rPr lang="en-US" sz="2400" kern="1200" dirty="0">
              <a:solidFill>
                <a:prstClr val="black">
                  <a:hueOff val="0"/>
                  <a:satOff val="0"/>
                  <a:lumOff val="0"/>
                  <a:alphaOff val="0"/>
                </a:prstClr>
              </a:solidFill>
              <a:latin typeface="Segoe UI Semilight" panose="020B0402040204020203" pitchFamily="34" charset="0"/>
              <a:ea typeface="+mn-ea"/>
              <a:cs typeface="Segoe UI Semilight" panose="020B0402040204020203" pitchFamily="34" charset="0"/>
            </a:rPr>
            <a:t>Developers from the private sector have reported further improvements in their construction progress and have announced upcoming project launches. These hint that private construction recovery is also underway.</a:t>
          </a:r>
        </a:p>
      </dgm:t>
    </dgm:pt>
    <dgm:pt modelId="{7495F7D7-E469-4AE7-A8D6-C1BA8D2D2CCA}" type="parTrans" cxnId="{08DAF340-3D71-4211-A149-56FC24296317}">
      <dgm:prSet/>
      <dgm:spPr/>
      <dgm:t>
        <a:bodyPr/>
        <a:lstStyle/>
        <a:p>
          <a:endParaRPr lang="en-US"/>
        </a:p>
      </dgm:t>
    </dgm:pt>
    <dgm:pt modelId="{2C1DEE9A-9C30-44E4-8759-518815A8B5A7}" type="sibTrans" cxnId="{08DAF340-3D71-4211-A149-56FC24296317}">
      <dgm:prSet/>
      <dgm:spPr/>
      <dgm:t>
        <a:bodyPr/>
        <a:lstStyle/>
        <a:p>
          <a:endParaRPr lang="en-US"/>
        </a:p>
      </dgm:t>
    </dgm:pt>
    <dgm:pt modelId="{472B1D9D-DD37-44F8-BFD6-89520D28A7F8}">
      <dgm:prSet phldrT="[Text]" custT="1"/>
      <dgm:spPr/>
      <dgm:t>
        <a:bodyPr/>
        <a:lstStyle/>
        <a:p>
          <a:r>
            <a:rPr lang="en-US" sz="2400" kern="1200" dirty="0">
              <a:solidFill>
                <a:prstClr val="black">
                  <a:hueOff val="0"/>
                  <a:satOff val="0"/>
                  <a:lumOff val="0"/>
                  <a:alphaOff val="0"/>
                </a:prstClr>
              </a:solidFill>
              <a:latin typeface="Segoe UI Semilight" panose="020B0402040204020203" pitchFamily="34" charset="0"/>
              <a:ea typeface="+mn-ea"/>
              <a:cs typeface="Segoe UI Semilight" panose="020B0402040204020203" pitchFamily="34" charset="0"/>
            </a:rPr>
            <a:t>Essential and priority construction projects are allowed during the ECQ. However, mobility constraints, operational disruptions, supply chain issues, and the onset of the rainy season represent possible headwinds for the industry in the near term.</a:t>
          </a:r>
        </a:p>
      </dgm:t>
    </dgm:pt>
    <dgm:pt modelId="{DC7B2A80-19E6-4E76-92F6-49556DDB2F95}" type="parTrans" cxnId="{D6280AAD-D9DA-4DAA-ADA5-5D08F25E0282}">
      <dgm:prSet/>
      <dgm:spPr/>
      <dgm:t>
        <a:bodyPr/>
        <a:lstStyle/>
        <a:p>
          <a:endParaRPr lang="en-US"/>
        </a:p>
      </dgm:t>
    </dgm:pt>
    <dgm:pt modelId="{D4E985EB-B1B0-42DB-A98B-0E2D69CDA519}" type="sibTrans" cxnId="{D6280AAD-D9DA-4DAA-ADA5-5D08F25E0282}">
      <dgm:prSet/>
      <dgm:spPr/>
      <dgm:t>
        <a:bodyPr/>
        <a:lstStyle/>
        <a:p>
          <a:endParaRPr lang="en-US"/>
        </a:p>
      </dgm:t>
    </dgm:pt>
    <dgm:pt modelId="{AD63EA43-E554-4DC5-A1B7-B4351CEE31C4}" type="pres">
      <dgm:prSet presAssocID="{DC4515ED-0EFC-4DE3-B4E0-47C8F0E4C8E4}" presName="vert0" presStyleCnt="0">
        <dgm:presLayoutVars>
          <dgm:dir/>
          <dgm:animOne val="branch"/>
          <dgm:animLvl val="lvl"/>
        </dgm:presLayoutVars>
      </dgm:prSet>
      <dgm:spPr/>
    </dgm:pt>
    <dgm:pt modelId="{0F690CE0-6814-4283-A8E0-A7224DEACFCE}" type="pres">
      <dgm:prSet presAssocID="{4175EF3B-C4EA-4233-BA73-814A66EB8A89}" presName="thickLine" presStyleLbl="alignNode1" presStyleIdx="0" presStyleCnt="1"/>
      <dgm:spPr/>
    </dgm:pt>
    <dgm:pt modelId="{B4E8507F-709C-4ADF-BADD-DC1CE97172E5}" type="pres">
      <dgm:prSet presAssocID="{4175EF3B-C4EA-4233-BA73-814A66EB8A89}" presName="horz1" presStyleCnt="0"/>
      <dgm:spPr/>
    </dgm:pt>
    <dgm:pt modelId="{F57228AC-29C7-4B79-B620-AB28883348C7}" type="pres">
      <dgm:prSet presAssocID="{4175EF3B-C4EA-4233-BA73-814A66EB8A89}" presName="tx1" presStyleLbl="revTx" presStyleIdx="0" presStyleCnt="4" custScaleX="177630"/>
      <dgm:spPr/>
    </dgm:pt>
    <dgm:pt modelId="{3E0F08B2-F2A8-4A57-93B6-F467F1E8E0A0}" type="pres">
      <dgm:prSet presAssocID="{4175EF3B-C4EA-4233-BA73-814A66EB8A89}" presName="vert1" presStyleCnt="0"/>
      <dgm:spPr/>
    </dgm:pt>
    <dgm:pt modelId="{E5188384-D26B-4AF4-BD90-9E69D5FBB710}" type="pres">
      <dgm:prSet presAssocID="{6F0B3FBF-7704-44A5-9776-55939D8D36E8}" presName="vertSpace2a" presStyleCnt="0"/>
      <dgm:spPr/>
    </dgm:pt>
    <dgm:pt modelId="{915054FC-1367-4D9A-BD03-2149E47856E3}" type="pres">
      <dgm:prSet presAssocID="{6F0B3FBF-7704-44A5-9776-55939D8D36E8}" presName="horz2" presStyleCnt="0"/>
      <dgm:spPr/>
    </dgm:pt>
    <dgm:pt modelId="{A4057924-60CF-47BA-B81F-4E397B92DF49}" type="pres">
      <dgm:prSet presAssocID="{6F0B3FBF-7704-44A5-9776-55939D8D36E8}" presName="horzSpace2" presStyleCnt="0"/>
      <dgm:spPr/>
    </dgm:pt>
    <dgm:pt modelId="{9209625C-3886-4318-91F1-731C1281306A}" type="pres">
      <dgm:prSet presAssocID="{6F0B3FBF-7704-44A5-9776-55939D8D36E8}" presName="tx2" presStyleLbl="revTx" presStyleIdx="1" presStyleCnt="4" custScaleX="98636" custLinFactNeighborY="-3624"/>
      <dgm:spPr/>
    </dgm:pt>
    <dgm:pt modelId="{BCF0C9DC-6508-4D21-B94A-1113F22AF9F1}" type="pres">
      <dgm:prSet presAssocID="{6F0B3FBF-7704-44A5-9776-55939D8D36E8}" presName="vert2" presStyleCnt="0"/>
      <dgm:spPr/>
    </dgm:pt>
    <dgm:pt modelId="{93B1E483-1877-4CAD-BE85-A203C6E10AD7}" type="pres">
      <dgm:prSet presAssocID="{6F0B3FBF-7704-44A5-9776-55939D8D36E8}" presName="thinLine2b" presStyleLbl="callout" presStyleIdx="0" presStyleCnt="3"/>
      <dgm:spPr/>
    </dgm:pt>
    <dgm:pt modelId="{7BAB78EE-468A-4B74-BB02-38A04F836374}" type="pres">
      <dgm:prSet presAssocID="{6F0B3FBF-7704-44A5-9776-55939D8D36E8}" presName="vertSpace2b" presStyleCnt="0"/>
      <dgm:spPr/>
    </dgm:pt>
    <dgm:pt modelId="{B9A975CE-2554-4C3E-824A-C2FB7E396165}" type="pres">
      <dgm:prSet presAssocID="{B6819FD6-475D-476C-B2FE-0685E88DAF81}" presName="horz2" presStyleCnt="0"/>
      <dgm:spPr/>
    </dgm:pt>
    <dgm:pt modelId="{EBE48167-5C4E-4EE0-A79E-12EC65CAC242}" type="pres">
      <dgm:prSet presAssocID="{B6819FD6-475D-476C-B2FE-0685E88DAF81}" presName="horzSpace2" presStyleCnt="0"/>
      <dgm:spPr/>
    </dgm:pt>
    <dgm:pt modelId="{5BFDE89D-4FF0-49C0-9732-A71418F63B66}" type="pres">
      <dgm:prSet presAssocID="{B6819FD6-475D-476C-B2FE-0685E88DAF81}" presName="tx2" presStyleLbl="revTx" presStyleIdx="2" presStyleCnt="4" custScaleX="98500" custLinFactNeighborY="-5436"/>
      <dgm:spPr/>
    </dgm:pt>
    <dgm:pt modelId="{C2135D74-4C1E-40CC-AA35-1FC0613D533E}" type="pres">
      <dgm:prSet presAssocID="{B6819FD6-475D-476C-B2FE-0685E88DAF81}" presName="vert2" presStyleCnt="0"/>
      <dgm:spPr/>
    </dgm:pt>
    <dgm:pt modelId="{B785D8D6-EBA6-4D54-8C76-21303162B110}" type="pres">
      <dgm:prSet presAssocID="{B6819FD6-475D-476C-B2FE-0685E88DAF81}" presName="thinLine2b" presStyleLbl="callout" presStyleIdx="1" presStyleCnt="3"/>
      <dgm:spPr/>
    </dgm:pt>
    <dgm:pt modelId="{EB1572C7-1BF7-4FF8-9D80-95BAC89D9B7D}" type="pres">
      <dgm:prSet presAssocID="{B6819FD6-475D-476C-B2FE-0685E88DAF81}" presName="vertSpace2b" presStyleCnt="0"/>
      <dgm:spPr/>
    </dgm:pt>
    <dgm:pt modelId="{6C5BAE88-DF45-4360-9C0D-10B2EB1B4ED1}" type="pres">
      <dgm:prSet presAssocID="{472B1D9D-DD37-44F8-BFD6-89520D28A7F8}" presName="horz2" presStyleCnt="0"/>
      <dgm:spPr/>
    </dgm:pt>
    <dgm:pt modelId="{9542C0B0-74CB-4987-8C43-33FA7B3443EC}" type="pres">
      <dgm:prSet presAssocID="{472B1D9D-DD37-44F8-BFD6-89520D28A7F8}" presName="horzSpace2" presStyleCnt="0"/>
      <dgm:spPr/>
    </dgm:pt>
    <dgm:pt modelId="{CE0EEC50-A480-4F26-8CEF-A922A73D20B5}" type="pres">
      <dgm:prSet presAssocID="{472B1D9D-DD37-44F8-BFD6-89520D28A7F8}" presName="tx2" presStyleLbl="revTx" presStyleIdx="3" presStyleCnt="4" custScaleX="99503" custLinFactNeighborY="-8192"/>
      <dgm:spPr/>
    </dgm:pt>
    <dgm:pt modelId="{814941DE-9335-4ED7-8846-F928EB3A2DA3}" type="pres">
      <dgm:prSet presAssocID="{472B1D9D-DD37-44F8-BFD6-89520D28A7F8}" presName="vert2" presStyleCnt="0"/>
      <dgm:spPr/>
    </dgm:pt>
    <dgm:pt modelId="{94129DF8-1F23-44F6-B4FA-F92E1828F144}" type="pres">
      <dgm:prSet presAssocID="{472B1D9D-DD37-44F8-BFD6-89520D28A7F8}" presName="thinLine2b" presStyleLbl="callout" presStyleIdx="2" presStyleCnt="3"/>
      <dgm:spPr/>
    </dgm:pt>
    <dgm:pt modelId="{C4BE3A7E-AC0F-4BBC-8280-4BCFD0C979D8}" type="pres">
      <dgm:prSet presAssocID="{472B1D9D-DD37-44F8-BFD6-89520D28A7F8}" presName="vertSpace2b" presStyleCnt="0"/>
      <dgm:spPr/>
    </dgm:pt>
  </dgm:ptLst>
  <dgm:cxnLst>
    <dgm:cxn modelId="{CD4EC235-742F-4873-AA94-D5CBD8A6FB1E}" type="presOf" srcId="{4175EF3B-C4EA-4233-BA73-814A66EB8A89}" destId="{F57228AC-29C7-4B79-B620-AB28883348C7}" srcOrd="0" destOrd="0" presId="urn:microsoft.com/office/officeart/2008/layout/LinedList"/>
    <dgm:cxn modelId="{0B056C37-96FC-4521-B950-5035E6D9DE5E}" type="presOf" srcId="{B6819FD6-475D-476C-B2FE-0685E88DAF81}" destId="{5BFDE89D-4FF0-49C0-9732-A71418F63B66}" srcOrd="0" destOrd="0" presId="urn:microsoft.com/office/officeart/2008/layout/LinedList"/>
    <dgm:cxn modelId="{08DAF340-3D71-4211-A149-56FC24296317}" srcId="{4175EF3B-C4EA-4233-BA73-814A66EB8A89}" destId="{B6819FD6-475D-476C-B2FE-0685E88DAF81}" srcOrd="1" destOrd="0" parTransId="{7495F7D7-E469-4AE7-A8D6-C1BA8D2D2CCA}" sibTransId="{2C1DEE9A-9C30-44E4-8759-518815A8B5A7}"/>
    <dgm:cxn modelId="{787E8741-05BA-4AE6-B9A3-975ABC124DD1}" type="presOf" srcId="{6F0B3FBF-7704-44A5-9776-55939D8D36E8}" destId="{9209625C-3886-4318-91F1-731C1281306A}" srcOrd="0" destOrd="0" presId="urn:microsoft.com/office/officeart/2008/layout/LinedList"/>
    <dgm:cxn modelId="{E6D6EC4B-2E69-4648-BBA0-DE353E7597E3}" srcId="{DC4515ED-0EFC-4DE3-B4E0-47C8F0E4C8E4}" destId="{4175EF3B-C4EA-4233-BA73-814A66EB8A89}" srcOrd="0" destOrd="0" parTransId="{DDF79441-07CB-4C3C-AA8E-D7EDE6F142B9}" sibTransId="{F3DA55A5-6F40-4A7B-B7BE-D1C41704F1E6}"/>
    <dgm:cxn modelId="{D745EA98-DB68-4470-85B8-16C022A122F2}" srcId="{4175EF3B-C4EA-4233-BA73-814A66EB8A89}" destId="{6F0B3FBF-7704-44A5-9776-55939D8D36E8}" srcOrd="0" destOrd="0" parTransId="{74370668-A434-4678-B8BC-F2AFFDE9B661}" sibTransId="{1446FF9B-C52B-47C8-BB52-AD072B4B6697}"/>
    <dgm:cxn modelId="{D6280AAD-D9DA-4DAA-ADA5-5D08F25E0282}" srcId="{4175EF3B-C4EA-4233-BA73-814A66EB8A89}" destId="{472B1D9D-DD37-44F8-BFD6-89520D28A7F8}" srcOrd="2" destOrd="0" parTransId="{DC7B2A80-19E6-4E76-92F6-49556DDB2F95}" sibTransId="{D4E985EB-B1B0-42DB-A98B-0E2D69CDA519}"/>
    <dgm:cxn modelId="{B0175DAF-74C8-4A6F-A5ED-ED12EC5DFA76}" type="presOf" srcId="{DC4515ED-0EFC-4DE3-B4E0-47C8F0E4C8E4}" destId="{AD63EA43-E554-4DC5-A1B7-B4351CEE31C4}" srcOrd="0" destOrd="0" presId="urn:microsoft.com/office/officeart/2008/layout/LinedList"/>
    <dgm:cxn modelId="{AB0329C6-5044-412D-9412-941C14CE03D7}" type="presOf" srcId="{472B1D9D-DD37-44F8-BFD6-89520D28A7F8}" destId="{CE0EEC50-A480-4F26-8CEF-A922A73D20B5}" srcOrd="0" destOrd="0" presId="urn:microsoft.com/office/officeart/2008/layout/LinedList"/>
    <dgm:cxn modelId="{D2E0AB67-F93B-4EE1-80B5-3FAFC719C8B3}" type="presParOf" srcId="{AD63EA43-E554-4DC5-A1B7-B4351CEE31C4}" destId="{0F690CE0-6814-4283-A8E0-A7224DEACFCE}" srcOrd="0" destOrd="0" presId="urn:microsoft.com/office/officeart/2008/layout/LinedList"/>
    <dgm:cxn modelId="{F8EF99B4-8594-4756-BA82-C9CB1CAE0515}" type="presParOf" srcId="{AD63EA43-E554-4DC5-A1B7-B4351CEE31C4}" destId="{B4E8507F-709C-4ADF-BADD-DC1CE97172E5}" srcOrd="1" destOrd="0" presId="urn:microsoft.com/office/officeart/2008/layout/LinedList"/>
    <dgm:cxn modelId="{2FC154E5-D902-445C-9F2F-3DC72CABC883}" type="presParOf" srcId="{B4E8507F-709C-4ADF-BADD-DC1CE97172E5}" destId="{F57228AC-29C7-4B79-B620-AB28883348C7}" srcOrd="0" destOrd="0" presId="urn:microsoft.com/office/officeart/2008/layout/LinedList"/>
    <dgm:cxn modelId="{DF95BB08-0387-437F-A11A-4010E62F5BD9}" type="presParOf" srcId="{B4E8507F-709C-4ADF-BADD-DC1CE97172E5}" destId="{3E0F08B2-F2A8-4A57-93B6-F467F1E8E0A0}" srcOrd="1" destOrd="0" presId="urn:microsoft.com/office/officeart/2008/layout/LinedList"/>
    <dgm:cxn modelId="{67357CC3-2965-4531-9CA2-1D499D868460}" type="presParOf" srcId="{3E0F08B2-F2A8-4A57-93B6-F467F1E8E0A0}" destId="{E5188384-D26B-4AF4-BD90-9E69D5FBB710}" srcOrd="0" destOrd="0" presId="urn:microsoft.com/office/officeart/2008/layout/LinedList"/>
    <dgm:cxn modelId="{C5AC86FF-F34E-4AEF-AE81-7920D69873B2}" type="presParOf" srcId="{3E0F08B2-F2A8-4A57-93B6-F467F1E8E0A0}" destId="{915054FC-1367-4D9A-BD03-2149E47856E3}" srcOrd="1" destOrd="0" presId="urn:microsoft.com/office/officeart/2008/layout/LinedList"/>
    <dgm:cxn modelId="{7FA3275D-E02D-4F8B-A2B3-CF57AB7AABF9}" type="presParOf" srcId="{915054FC-1367-4D9A-BD03-2149E47856E3}" destId="{A4057924-60CF-47BA-B81F-4E397B92DF49}" srcOrd="0" destOrd="0" presId="urn:microsoft.com/office/officeart/2008/layout/LinedList"/>
    <dgm:cxn modelId="{C8EDE108-AFFB-4E8C-AF5B-CEDAF25D5F2D}" type="presParOf" srcId="{915054FC-1367-4D9A-BD03-2149E47856E3}" destId="{9209625C-3886-4318-91F1-731C1281306A}" srcOrd="1" destOrd="0" presId="urn:microsoft.com/office/officeart/2008/layout/LinedList"/>
    <dgm:cxn modelId="{DDBD0475-796D-435D-84A9-7F64CC0D738B}" type="presParOf" srcId="{915054FC-1367-4D9A-BD03-2149E47856E3}" destId="{BCF0C9DC-6508-4D21-B94A-1113F22AF9F1}" srcOrd="2" destOrd="0" presId="urn:microsoft.com/office/officeart/2008/layout/LinedList"/>
    <dgm:cxn modelId="{4318E877-FA0A-43BB-81B1-93A85995C4ED}" type="presParOf" srcId="{3E0F08B2-F2A8-4A57-93B6-F467F1E8E0A0}" destId="{93B1E483-1877-4CAD-BE85-A203C6E10AD7}" srcOrd="2" destOrd="0" presId="urn:microsoft.com/office/officeart/2008/layout/LinedList"/>
    <dgm:cxn modelId="{62AC8E9D-2DAB-4179-A433-78A825774344}" type="presParOf" srcId="{3E0F08B2-F2A8-4A57-93B6-F467F1E8E0A0}" destId="{7BAB78EE-468A-4B74-BB02-38A04F836374}" srcOrd="3" destOrd="0" presId="urn:microsoft.com/office/officeart/2008/layout/LinedList"/>
    <dgm:cxn modelId="{D955EA3C-2FB8-44D2-A60F-6A0BD55CDF11}" type="presParOf" srcId="{3E0F08B2-F2A8-4A57-93B6-F467F1E8E0A0}" destId="{B9A975CE-2554-4C3E-824A-C2FB7E396165}" srcOrd="4" destOrd="0" presId="urn:microsoft.com/office/officeart/2008/layout/LinedList"/>
    <dgm:cxn modelId="{1C8939F2-FF39-4297-9FF1-52E4D3255F57}" type="presParOf" srcId="{B9A975CE-2554-4C3E-824A-C2FB7E396165}" destId="{EBE48167-5C4E-4EE0-A79E-12EC65CAC242}" srcOrd="0" destOrd="0" presId="urn:microsoft.com/office/officeart/2008/layout/LinedList"/>
    <dgm:cxn modelId="{11DDA147-C784-4C39-A664-75DFB4B28E59}" type="presParOf" srcId="{B9A975CE-2554-4C3E-824A-C2FB7E396165}" destId="{5BFDE89D-4FF0-49C0-9732-A71418F63B66}" srcOrd="1" destOrd="0" presId="urn:microsoft.com/office/officeart/2008/layout/LinedList"/>
    <dgm:cxn modelId="{73F50AB0-C6B1-4705-ADB3-40223D6368B8}" type="presParOf" srcId="{B9A975CE-2554-4C3E-824A-C2FB7E396165}" destId="{C2135D74-4C1E-40CC-AA35-1FC0613D533E}" srcOrd="2" destOrd="0" presId="urn:microsoft.com/office/officeart/2008/layout/LinedList"/>
    <dgm:cxn modelId="{5151D28B-1528-4B5B-A4DD-770B1B977CF8}" type="presParOf" srcId="{3E0F08B2-F2A8-4A57-93B6-F467F1E8E0A0}" destId="{B785D8D6-EBA6-4D54-8C76-21303162B110}" srcOrd="5" destOrd="0" presId="urn:microsoft.com/office/officeart/2008/layout/LinedList"/>
    <dgm:cxn modelId="{46C025FB-D98E-4B29-A451-8FB9ACB256F3}" type="presParOf" srcId="{3E0F08B2-F2A8-4A57-93B6-F467F1E8E0A0}" destId="{EB1572C7-1BF7-4FF8-9D80-95BAC89D9B7D}" srcOrd="6" destOrd="0" presId="urn:microsoft.com/office/officeart/2008/layout/LinedList"/>
    <dgm:cxn modelId="{06565E7B-1635-4CB6-99CF-D06FF4B4AE16}" type="presParOf" srcId="{3E0F08B2-F2A8-4A57-93B6-F467F1E8E0A0}" destId="{6C5BAE88-DF45-4360-9C0D-10B2EB1B4ED1}" srcOrd="7" destOrd="0" presId="urn:microsoft.com/office/officeart/2008/layout/LinedList"/>
    <dgm:cxn modelId="{8646898B-2E47-43F7-A105-F57EB33B2D56}" type="presParOf" srcId="{6C5BAE88-DF45-4360-9C0D-10B2EB1B4ED1}" destId="{9542C0B0-74CB-4987-8C43-33FA7B3443EC}" srcOrd="0" destOrd="0" presId="urn:microsoft.com/office/officeart/2008/layout/LinedList"/>
    <dgm:cxn modelId="{16360172-F28D-4136-9016-CC4959C85F22}" type="presParOf" srcId="{6C5BAE88-DF45-4360-9C0D-10B2EB1B4ED1}" destId="{CE0EEC50-A480-4F26-8CEF-A922A73D20B5}" srcOrd="1" destOrd="0" presId="urn:microsoft.com/office/officeart/2008/layout/LinedList"/>
    <dgm:cxn modelId="{CBE8D0F1-68E3-408A-BC15-39058E1D4F9C}" type="presParOf" srcId="{6C5BAE88-DF45-4360-9C0D-10B2EB1B4ED1}" destId="{814941DE-9335-4ED7-8846-F928EB3A2DA3}" srcOrd="2" destOrd="0" presId="urn:microsoft.com/office/officeart/2008/layout/LinedList"/>
    <dgm:cxn modelId="{DC25C22E-6A1F-4D2B-A50B-3156FB396A4A}" type="presParOf" srcId="{3E0F08B2-F2A8-4A57-93B6-F467F1E8E0A0}" destId="{94129DF8-1F23-44F6-B4FA-F92E1828F144}" srcOrd="8" destOrd="0" presId="urn:microsoft.com/office/officeart/2008/layout/LinedList"/>
    <dgm:cxn modelId="{944BFF11-46C2-4D8E-923D-37DB48392B4A}" type="presParOf" srcId="{3E0F08B2-F2A8-4A57-93B6-F467F1E8E0A0}" destId="{C4BE3A7E-AC0F-4BBC-8280-4BCFD0C979D8}"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90CE0-6814-4283-A8E0-A7224DEACFCE}">
      <dsp:nvSpPr>
        <dsp:cNvPr id="0" name=""/>
        <dsp:cNvSpPr/>
      </dsp:nvSpPr>
      <dsp:spPr>
        <a:xfrm>
          <a:off x="0" y="3008"/>
          <a:ext cx="10766245" cy="0"/>
        </a:xfrm>
        <a:prstGeom prst="line">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228AC-29C7-4B79-B620-AB28883348C7}">
      <dsp:nvSpPr>
        <dsp:cNvPr id="0" name=""/>
        <dsp:cNvSpPr/>
      </dsp:nvSpPr>
      <dsp:spPr>
        <a:xfrm>
          <a:off x="0" y="3008"/>
          <a:ext cx="3309362" cy="615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kern="1200" dirty="0"/>
        </a:p>
        <a:p>
          <a:pPr marL="0" lvl="0" indent="0" algn="l" defTabSz="2044700">
            <a:lnSpc>
              <a:spcPct val="90000"/>
            </a:lnSpc>
            <a:spcBef>
              <a:spcPct val="0"/>
            </a:spcBef>
            <a:spcAft>
              <a:spcPct val="35000"/>
            </a:spcAft>
            <a:buNone/>
          </a:pPr>
          <a:r>
            <a:rPr lang="en-US" sz="4600" b="1" kern="1200" dirty="0">
              <a:solidFill>
                <a:schemeClr val="accent6">
                  <a:lumMod val="50000"/>
                </a:schemeClr>
              </a:solidFill>
            </a:rPr>
            <a:t>KEY TAKEAWAYS</a:t>
          </a:r>
        </a:p>
      </dsp:txBody>
      <dsp:txXfrm>
        <a:off x="0" y="3008"/>
        <a:ext cx="3309362" cy="6156397"/>
      </dsp:txXfrm>
    </dsp:sp>
    <dsp:sp modelId="{9209625C-3886-4318-91F1-731C1281306A}">
      <dsp:nvSpPr>
        <dsp:cNvPr id="0" name=""/>
        <dsp:cNvSpPr/>
      </dsp:nvSpPr>
      <dsp:spPr>
        <a:xfrm>
          <a:off x="3449092" y="29481"/>
          <a:ext cx="7212787" cy="192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Segoe UI Semilight" panose="020B0402040204020203" pitchFamily="34" charset="0"/>
              <a:cs typeface="Segoe UI Semilight" panose="020B0402040204020203" pitchFamily="34" charset="0"/>
            </a:rPr>
            <a:t>Infrastructure has driven the construction industry in the first half of 2021. With planned fast-tracked project execution and spending it will likely continue to sustain activity and employment growth for the industry for the rest of the year. </a:t>
          </a:r>
        </a:p>
      </dsp:txBody>
      <dsp:txXfrm>
        <a:off x="3449092" y="29481"/>
        <a:ext cx="7212787" cy="1923874"/>
      </dsp:txXfrm>
    </dsp:sp>
    <dsp:sp modelId="{93B1E483-1877-4CAD-BE85-A203C6E10AD7}">
      <dsp:nvSpPr>
        <dsp:cNvPr id="0" name=""/>
        <dsp:cNvSpPr/>
      </dsp:nvSpPr>
      <dsp:spPr>
        <a:xfrm>
          <a:off x="3309362" y="2023076"/>
          <a:ext cx="745226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FDE89D-4FF0-49C0-9732-A71418F63B66}">
      <dsp:nvSpPr>
        <dsp:cNvPr id="0" name=""/>
        <dsp:cNvSpPr/>
      </dsp:nvSpPr>
      <dsp:spPr>
        <a:xfrm>
          <a:off x="3449092" y="2014688"/>
          <a:ext cx="7202842" cy="192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prstClr val="black">
                  <a:hueOff val="0"/>
                  <a:satOff val="0"/>
                  <a:lumOff val="0"/>
                  <a:alphaOff val="0"/>
                </a:prstClr>
              </a:solidFill>
              <a:latin typeface="Segoe UI Semilight" panose="020B0402040204020203" pitchFamily="34" charset="0"/>
              <a:ea typeface="+mn-ea"/>
              <a:cs typeface="Segoe UI Semilight" panose="020B0402040204020203" pitchFamily="34" charset="0"/>
            </a:rPr>
            <a:t>Developers from the private sector have reported further improvements in their construction progress and have announced upcoming project launches. These hint that private construction recovery is also underway.</a:t>
          </a:r>
        </a:p>
      </dsp:txBody>
      <dsp:txXfrm>
        <a:off x="3449092" y="2014688"/>
        <a:ext cx="7202842" cy="1923874"/>
      </dsp:txXfrm>
    </dsp:sp>
    <dsp:sp modelId="{B785D8D6-EBA6-4D54-8C76-21303162B110}">
      <dsp:nvSpPr>
        <dsp:cNvPr id="0" name=""/>
        <dsp:cNvSpPr/>
      </dsp:nvSpPr>
      <dsp:spPr>
        <a:xfrm>
          <a:off x="3309362" y="4043144"/>
          <a:ext cx="745226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0EEC50-A480-4F26-8CEF-A922A73D20B5}">
      <dsp:nvSpPr>
        <dsp:cNvPr id="0" name=""/>
        <dsp:cNvSpPr/>
      </dsp:nvSpPr>
      <dsp:spPr>
        <a:xfrm>
          <a:off x="3449092" y="3981734"/>
          <a:ext cx="7276187" cy="192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prstClr val="black">
                  <a:hueOff val="0"/>
                  <a:satOff val="0"/>
                  <a:lumOff val="0"/>
                  <a:alphaOff val="0"/>
                </a:prstClr>
              </a:solidFill>
              <a:latin typeface="Segoe UI Semilight" panose="020B0402040204020203" pitchFamily="34" charset="0"/>
              <a:ea typeface="+mn-ea"/>
              <a:cs typeface="Segoe UI Semilight" panose="020B0402040204020203" pitchFamily="34" charset="0"/>
            </a:rPr>
            <a:t>Essential and priority construction projects are allowed during the ECQ. However, mobility constraints, operational disruptions, supply chain issues, and the onset of the rainy season represent possible headwinds for the industry in the near term.</a:t>
          </a:r>
        </a:p>
      </dsp:txBody>
      <dsp:txXfrm>
        <a:off x="3449092" y="3981734"/>
        <a:ext cx="7276187" cy="1923874"/>
      </dsp:txXfrm>
    </dsp:sp>
    <dsp:sp modelId="{94129DF8-1F23-44F6-B4FA-F92E1828F144}">
      <dsp:nvSpPr>
        <dsp:cNvPr id="0" name=""/>
        <dsp:cNvSpPr/>
      </dsp:nvSpPr>
      <dsp:spPr>
        <a:xfrm>
          <a:off x="3309362" y="6063212"/>
          <a:ext cx="745226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42B26E-FEFA-4045-B0B7-FC17D2F833BD}"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419571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2B26E-FEFA-4045-B0B7-FC17D2F833BD}"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211492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2B26E-FEFA-4045-B0B7-FC17D2F833BD}"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385527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42B26E-FEFA-4045-B0B7-FC17D2F833BD}"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31965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2B26E-FEFA-4045-B0B7-FC17D2F833BD}"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2608708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42B26E-FEFA-4045-B0B7-FC17D2F833BD}"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189818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42B26E-FEFA-4045-B0B7-FC17D2F833BD}"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1436696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42B26E-FEFA-4045-B0B7-FC17D2F833BD}" type="datetimeFigureOut">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202912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42B26E-FEFA-4045-B0B7-FC17D2F833BD}" type="datetimeFigureOut">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17681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2B26E-FEFA-4045-B0B7-FC17D2F833BD}"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2941483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42B26E-FEFA-4045-B0B7-FC17D2F833BD}"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228580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2B26E-FEFA-4045-B0B7-FC17D2F833BD}"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1966375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42B26E-FEFA-4045-B0B7-FC17D2F833BD}"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3789806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2B26E-FEFA-4045-B0B7-FC17D2F833BD}"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3428857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2B26E-FEFA-4045-B0B7-FC17D2F833BD}"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52392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42B26E-FEFA-4045-B0B7-FC17D2F833BD}"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371858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42B26E-FEFA-4045-B0B7-FC17D2F833BD}"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419666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42B26E-FEFA-4045-B0B7-FC17D2F833BD}" type="datetimeFigureOut">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152566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42B26E-FEFA-4045-B0B7-FC17D2F833BD}" type="datetimeFigureOut">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82851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2B26E-FEFA-4045-B0B7-FC17D2F833BD}"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137513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42B26E-FEFA-4045-B0B7-FC17D2F833BD}"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119417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42B26E-FEFA-4045-B0B7-FC17D2F833BD}"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97AA5-D638-4E0B-8CA8-3C32E250D8BC}" type="slidenum">
              <a:rPr lang="en-US" smtClean="0"/>
              <a:t>‹#›</a:t>
            </a:fld>
            <a:endParaRPr lang="en-US"/>
          </a:p>
        </p:txBody>
      </p:sp>
    </p:spTree>
    <p:extLst>
      <p:ext uri="{BB962C8B-B14F-4D97-AF65-F5344CB8AC3E}">
        <p14:creationId xmlns:p14="http://schemas.microsoft.com/office/powerpoint/2010/main" val="212259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2B26E-FEFA-4045-B0B7-FC17D2F833BD}" type="datetimeFigureOut">
              <a:rPr lang="en-US" smtClean="0"/>
              <a:t>8/6/2021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97AA5-D638-4E0B-8CA8-3C32E250D8BC}" type="slidenum">
              <a:rPr lang="en-US" smtClean="0"/>
              <a:t>‹#›</a:t>
            </a:fld>
            <a:endParaRPr lang="en-US"/>
          </a:p>
        </p:txBody>
      </p:sp>
    </p:spTree>
    <p:extLst>
      <p:ext uri="{BB962C8B-B14F-4D97-AF65-F5344CB8AC3E}">
        <p14:creationId xmlns:p14="http://schemas.microsoft.com/office/powerpoint/2010/main" val="13873963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2B26E-FEFA-4045-B0B7-FC17D2F833BD}" type="datetimeFigureOut">
              <a:rPr lang="en-US" smtClean="0"/>
              <a:t>8/6/2021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97AA5-D638-4E0B-8CA8-3C32E250D8BC}" type="slidenum">
              <a:rPr lang="en-US" smtClean="0"/>
              <a:t>‹#›</a:t>
            </a:fld>
            <a:endParaRPr lang="en-US"/>
          </a:p>
        </p:txBody>
      </p:sp>
    </p:spTree>
    <p:extLst>
      <p:ext uri="{BB962C8B-B14F-4D97-AF65-F5344CB8AC3E}">
        <p14:creationId xmlns:p14="http://schemas.microsoft.com/office/powerpoint/2010/main" val="628531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sv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9000" b="-9000"/>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E0BB1AC-86E0-46B7-B4C4-294B778076AC}"/>
              </a:ext>
            </a:extLst>
          </p:cNvPr>
          <p:cNvSpPr/>
          <p:nvPr/>
        </p:nvSpPr>
        <p:spPr>
          <a:xfrm>
            <a:off x="0" y="0"/>
            <a:ext cx="12192000" cy="6858000"/>
          </a:xfrm>
          <a:prstGeom prst="rect">
            <a:avLst/>
          </a:pr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B96F85C1-8A49-49C3-8582-F0BD15A670F4}"/>
              </a:ext>
            </a:extLst>
          </p:cNvPr>
          <p:cNvSpPr>
            <a:spLocks noGrp="1"/>
          </p:cNvSpPr>
          <p:nvPr>
            <p:ph type="ctrTitle"/>
          </p:nvPr>
        </p:nvSpPr>
        <p:spPr>
          <a:xfrm>
            <a:off x="619124" y="528482"/>
            <a:ext cx="6429375" cy="2900518"/>
          </a:xfrm>
        </p:spPr>
        <p:txBody>
          <a:bodyPr>
            <a:normAutofit/>
          </a:bodyPr>
          <a:lstStyle/>
          <a:p>
            <a:r>
              <a:rPr lang="en-US" sz="6600" b="1" dirty="0">
                <a:solidFill>
                  <a:schemeClr val="tx1">
                    <a:lumMod val="85000"/>
                    <a:lumOff val="15000"/>
                  </a:schemeClr>
                </a:solidFill>
                <a:latin typeface="Arial Nova Light" panose="020B0304020202020204" pitchFamily="34" charset="0"/>
              </a:rPr>
              <a:t>Industry Watch: Philippine Construction</a:t>
            </a:r>
          </a:p>
        </p:txBody>
      </p:sp>
      <p:sp>
        <p:nvSpPr>
          <p:cNvPr id="24" name="Subtitle 2">
            <a:extLst>
              <a:ext uri="{FF2B5EF4-FFF2-40B4-BE49-F238E27FC236}">
                <a16:creationId xmlns:a16="http://schemas.microsoft.com/office/drawing/2014/main" id="{AB822212-10DF-4EC5-9D65-12EC1337A69C}"/>
              </a:ext>
            </a:extLst>
          </p:cNvPr>
          <p:cNvSpPr>
            <a:spLocks noGrp="1"/>
          </p:cNvSpPr>
          <p:nvPr>
            <p:ph type="subTitle" idx="1"/>
          </p:nvPr>
        </p:nvSpPr>
        <p:spPr>
          <a:xfrm>
            <a:off x="619125" y="4159404"/>
            <a:ext cx="6429375" cy="1850871"/>
          </a:xfrm>
        </p:spPr>
        <p:txBody>
          <a:bodyPr>
            <a:normAutofit lnSpcReduction="10000"/>
          </a:bodyPr>
          <a:lstStyle/>
          <a:p>
            <a:r>
              <a:rPr lang="en-US" sz="2800" dirty="0">
                <a:latin typeface="Segoe UI Light" panose="020B0502040204020203" pitchFamily="34" charset="0"/>
                <a:ea typeface="Verdana" panose="020B0604030504040204" pitchFamily="34" charset="0"/>
                <a:cs typeface="Segoe UI Light" panose="020B0502040204020203" pitchFamily="34" charset="0"/>
              </a:rPr>
              <a:t>Christian </a:t>
            </a:r>
            <a:r>
              <a:rPr lang="en-US" sz="2800" dirty="0" err="1">
                <a:latin typeface="Segoe UI Light" panose="020B0502040204020203" pitchFamily="34" charset="0"/>
                <a:ea typeface="Verdana" panose="020B0604030504040204" pitchFamily="34" charset="0"/>
                <a:cs typeface="Segoe UI Light" panose="020B0502040204020203" pitchFamily="34" charset="0"/>
              </a:rPr>
              <a:t>Vallez</a:t>
            </a:r>
            <a:endParaRPr lang="en-US" sz="2800" dirty="0">
              <a:latin typeface="Segoe UI Light" panose="020B0502040204020203" pitchFamily="34" charset="0"/>
              <a:ea typeface="Verdana" panose="020B0604030504040204" pitchFamily="34" charset="0"/>
              <a:cs typeface="Segoe UI Light" panose="020B0502040204020203" pitchFamily="34" charset="0"/>
            </a:endParaRPr>
          </a:p>
          <a:p>
            <a:r>
              <a:rPr lang="en-US" sz="2800" dirty="0">
                <a:latin typeface="Segoe UI Light" panose="020B0502040204020203" pitchFamily="34" charset="0"/>
                <a:ea typeface="Verdana" panose="020B0604030504040204" pitchFamily="34" charset="0"/>
                <a:cs typeface="Segoe UI Light" panose="020B0502040204020203" pitchFamily="34" charset="0"/>
              </a:rPr>
              <a:t>For the Construction Industry Authority of the Philippines (CIAP)</a:t>
            </a:r>
          </a:p>
          <a:p>
            <a:r>
              <a:rPr lang="en-US" sz="2800" dirty="0">
                <a:latin typeface="Segoe UI Light" panose="020B0502040204020203" pitchFamily="34" charset="0"/>
                <a:ea typeface="Verdana" panose="020B0604030504040204" pitchFamily="34" charset="0"/>
                <a:cs typeface="Segoe UI Light" panose="020B0502040204020203" pitchFamily="34" charset="0"/>
              </a:rPr>
              <a:t>July 2021</a:t>
            </a:r>
          </a:p>
        </p:txBody>
      </p:sp>
    </p:spTree>
    <p:extLst>
      <p:ext uri="{BB962C8B-B14F-4D97-AF65-F5344CB8AC3E}">
        <p14:creationId xmlns:p14="http://schemas.microsoft.com/office/powerpoint/2010/main" val="1835883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62E0C45-D737-464B-A305-3BC8B0BADDD9}"/>
              </a:ext>
            </a:extLst>
          </p:cNvPr>
          <p:cNvGrpSpPr/>
          <p:nvPr/>
        </p:nvGrpSpPr>
        <p:grpSpPr>
          <a:xfrm>
            <a:off x="9877425" y="-72384"/>
            <a:ext cx="2181225" cy="759804"/>
            <a:chOff x="9877425" y="-72384"/>
            <a:chExt cx="2181225" cy="759804"/>
          </a:xfrm>
        </p:grpSpPr>
        <p:sp>
          <p:nvSpPr>
            <p:cNvPr id="15" name="Rectangle: Diagonal Corners Snipped 14">
              <a:hlinkClick r:id="rId2" action="ppaction://hlinksldjump"/>
              <a:extLst>
                <a:ext uri="{FF2B5EF4-FFF2-40B4-BE49-F238E27FC236}">
                  <a16:creationId xmlns:a16="http://schemas.microsoft.com/office/drawing/2014/main" id="{FC1AE527-FC7C-414E-B7B5-9EAA9C85F69A}"/>
                </a:ext>
              </a:extLst>
            </p:cNvPr>
            <p:cNvSpPr/>
            <p:nvPr/>
          </p:nvSpPr>
          <p:spPr>
            <a:xfrm>
              <a:off x="10105209" y="30536"/>
              <a:ext cx="1953441" cy="548640"/>
            </a:xfrm>
            <a:prstGeom prst="snip2DiagRect">
              <a:avLst/>
            </a:prstGeom>
            <a:solidFill>
              <a:srgbClr val="D9D9D9">
                <a:alpha val="50196"/>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vron arrows with solid fill">
              <a:hlinkClick r:id="rId2" action="ppaction://hlinksldjump"/>
              <a:extLst>
                <a:ext uri="{FF2B5EF4-FFF2-40B4-BE49-F238E27FC236}">
                  <a16:creationId xmlns:a16="http://schemas.microsoft.com/office/drawing/2014/main" id="{8FB3AEF2-B2C7-419F-9FB6-1378EADD6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7043" y="-72384"/>
              <a:ext cx="885825" cy="759804"/>
            </a:xfrm>
            <a:prstGeom prst="rect">
              <a:avLst/>
            </a:prstGeom>
          </p:spPr>
        </p:pic>
        <p:sp>
          <p:nvSpPr>
            <p:cNvPr id="14" name="TextBox 13">
              <a:hlinkClick r:id="rId2" action="ppaction://hlinksldjump"/>
              <a:extLst>
                <a:ext uri="{FF2B5EF4-FFF2-40B4-BE49-F238E27FC236}">
                  <a16:creationId xmlns:a16="http://schemas.microsoft.com/office/drawing/2014/main" id="{67D52952-8454-4993-8508-7F81C4914E4E}"/>
                </a:ext>
              </a:extLst>
            </p:cNvPr>
            <p:cNvSpPr txBox="1"/>
            <p:nvPr/>
          </p:nvSpPr>
          <p:spPr>
            <a:xfrm>
              <a:off x="9877425" y="17439"/>
              <a:ext cx="1333500" cy="584775"/>
            </a:xfrm>
            <a:prstGeom prst="rect">
              <a:avLst/>
            </a:prstGeom>
            <a:noFill/>
          </p:spPr>
          <p:txBody>
            <a:bodyPr wrap="square" rtlCol="0">
              <a:spAutoFit/>
            </a:bodyPr>
            <a:lstStyle/>
            <a:p>
              <a:pPr algn="r"/>
              <a:r>
                <a:rPr lang="en-US" sz="1600" b="1" dirty="0">
                  <a:solidFill>
                    <a:schemeClr val="tx1">
                      <a:lumMod val="65000"/>
                      <a:lumOff val="35000"/>
                    </a:schemeClr>
                  </a:solidFill>
                  <a:latin typeface="Segoe UI Semilight" panose="020B0402040204020203" pitchFamily="34" charset="0"/>
                  <a:cs typeface="Segoe UI Semilight" panose="020B0402040204020203" pitchFamily="34" charset="0"/>
                </a:rPr>
                <a:t>BACK TO SUMMARY</a:t>
              </a:r>
            </a:p>
          </p:txBody>
        </p:sp>
      </p:grpSp>
      <p:sp>
        <p:nvSpPr>
          <p:cNvPr id="22" name="TextBox 21">
            <a:extLst>
              <a:ext uri="{FF2B5EF4-FFF2-40B4-BE49-F238E27FC236}">
                <a16:creationId xmlns:a16="http://schemas.microsoft.com/office/drawing/2014/main" id="{DE42841F-BBCF-4933-910D-BFE2486FBBE1}"/>
              </a:ext>
            </a:extLst>
          </p:cNvPr>
          <p:cNvSpPr txBox="1"/>
          <p:nvPr/>
        </p:nvSpPr>
        <p:spPr>
          <a:xfrm>
            <a:off x="-1" y="80273"/>
            <a:ext cx="10105209" cy="338554"/>
          </a:xfrm>
          <a:prstGeom prst="rect">
            <a:avLst/>
          </a:prstGeom>
          <a:solidFill>
            <a:schemeClr val="bg1">
              <a:lumMod val="85000"/>
              <a:alpha val="40000"/>
            </a:schemeClr>
          </a:solidFill>
        </p:spPr>
        <p:txBody>
          <a:bodyPr wrap="square" rtlCol="0">
            <a:spAutoFit/>
          </a:bodyPr>
          <a:lstStyle>
            <a:defPPr>
              <a:defRPr lang="en-US"/>
            </a:defPPr>
            <a:lvl2pPr lvl="1">
              <a:defRPr sz="1600" b="1">
                <a:solidFill>
                  <a:schemeClr val="bg1">
                    <a:lumMod val="50000"/>
                  </a:schemeClr>
                </a:solidFill>
                <a:latin typeface="Arial Nova Light" panose="020B0304020202020204" pitchFamily="34" charset="0"/>
              </a:defRPr>
            </a:lvl2pPr>
          </a:lstStyle>
          <a:p>
            <a:pPr lvl="1"/>
            <a:r>
              <a:rPr lang="en-US" dirty="0"/>
              <a:t>Construction Industry Watch – July 2021</a:t>
            </a:r>
          </a:p>
        </p:txBody>
      </p:sp>
      <p:graphicFrame>
        <p:nvGraphicFramePr>
          <p:cNvPr id="5" name="Diagram 4">
            <a:extLst>
              <a:ext uri="{FF2B5EF4-FFF2-40B4-BE49-F238E27FC236}">
                <a16:creationId xmlns:a16="http://schemas.microsoft.com/office/drawing/2014/main" id="{07B3CA07-A248-4633-B522-EC518659CA06}"/>
              </a:ext>
            </a:extLst>
          </p:cNvPr>
          <p:cNvGraphicFramePr/>
          <p:nvPr>
            <p:extLst>
              <p:ext uri="{D42A27DB-BD31-4B8C-83A1-F6EECF244321}">
                <p14:modId xmlns:p14="http://schemas.microsoft.com/office/powerpoint/2010/main" val="2729281609"/>
              </p:ext>
            </p:extLst>
          </p:nvPr>
        </p:nvGraphicFramePr>
        <p:xfrm>
          <a:off x="885824" y="615311"/>
          <a:ext cx="10766245" cy="61624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268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ABDDFAD-3E62-4513-ADC0-3BBC5A3DFFAD}"/>
              </a:ext>
            </a:extLst>
          </p:cNvPr>
          <p:cNvSpPr/>
          <p:nvPr/>
        </p:nvSpPr>
        <p:spPr>
          <a:xfrm>
            <a:off x="4827181" y="712374"/>
            <a:ext cx="7017488" cy="5082363"/>
          </a:xfrm>
          <a:prstGeom prst="roundRect">
            <a:avLst>
              <a:gd name="adj" fmla="val 3905"/>
            </a:avLst>
          </a:prstGeom>
          <a:solidFill>
            <a:srgbClr val="B6CAE2">
              <a:alpha val="14902"/>
            </a:srgbClr>
          </a:solidFill>
          <a:ln w="6350">
            <a:solidFill>
              <a:schemeClr val="accent6">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7088F9-4D9F-4EA0-AFE4-14645BE78CE3}"/>
              </a:ext>
            </a:extLst>
          </p:cNvPr>
          <p:cNvSpPr txBox="1"/>
          <p:nvPr/>
        </p:nvSpPr>
        <p:spPr>
          <a:xfrm>
            <a:off x="609599" y="642865"/>
            <a:ext cx="3666309" cy="769441"/>
          </a:xfrm>
          <a:prstGeom prst="rect">
            <a:avLst/>
          </a:prstGeom>
          <a:noFill/>
        </p:spPr>
        <p:txBody>
          <a:bodyPr wrap="square" rtlCol="0">
            <a:spAutoFit/>
          </a:bodyPr>
          <a:lstStyle/>
          <a:p>
            <a:pPr algn="ctr"/>
            <a:r>
              <a:rPr lang="en-US" sz="4400" dirty="0">
                <a:latin typeface="Segoe UI" panose="020B0502040204020203" pitchFamily="34" charset="0"/>
                <a:cs typeface="Segoe UI" panose="020B0502040204020203" pitchFamily="34" charset="0"/>
              </a:rPr>
              <a:t>July 2021</a:t>
            </a:r>
          </a:p>
        </p:txBody>
      </p:sp>
      <p:sp>
        <p:nvSpPr>
          <p:cNvPr id="10" name="TextBox 9">
            <a:extLst>
              <a:ext uri="{FF2B5EF4-FFF2-40B4-BE49-F238E27FC236}">
                <a16:creationId xmlns:a16="http://schemas.microsoft.com/office/drawing/2014/main" id="{3FF0821A-51E7-48B5-B67B-C2DC5FBDB684}"/>
              </a:ext>
            </a:extLst>
          </p:cNvPr>
          <p:cNvSpPr txBox="1"/>
          <p:nvPr/>
        </p:nvSpPr>
        <p:spPr>
          <a:xfrm>
            <a:off x="174171" y="1440828"/>
            <a:ext cx="4380412" cy="5293757"/>
          </a:xfrm>
          <a:prstGeom prst="rect">
            <a:avLst/>
          </a:prstGeom>
          <a:noFill/>
        </p:spPr>
        <p:txBody>
          <a:bodyPr wrap="square">
            <a:spAutoFit/>
          </a:bodyPr>
          <a:lstStyle/>
          <a:p>
            <a:pPr algn="ctr"/>
            <a:r>
              <a:rPr lang="en-US" sz="2600" dirty="0">
                <a:latin typeface="Segoe UI Semilight" panose="020B0402040204020203" pitchFamily="34" charset="0"/>
                <a:cs typeface="Segoe UI Semilight" panose="020B0402040204020203" pitchFamily="34" charset="0"/>
              </a:rPr>
              <a:t>Robust construction industry driven by above-target infrastructure outlay and further improvement in private sector activity. </a:t>
            </a:r>
            <a:br>
              <a:rPr lang="en-US" sz="2600" dirty="0">
                <a:latin typeface="Segoe UI Semilight" panose="020B0402040204020203" pitchFamily="34" charset="0"/>
                <a:cs typeface="Segoe UI Semilight" panose="020B0402040204020203" pitchFamily="34" charset="0"/>
              </a:rPr>
            </a:br>
            <a:endParaRPr lang="en-US" sz="2600" dirty="0">
              <a:latin typeface="Segoe UI Semilight" panose="020B0402040204020203" pitchFamily="34" charset="0"/>
              <a:cs typeface="Segoe UI Semilight" panose="020B0402040204020203" pitchFamily="34" charset="0"/>
            </a:endParaRPr>
          </a:p>
          <a:p>
            <a:pPr algn="ctr"/>
            <a:r>
              <a:rPr lang="en-US" sz="2600" dirty="0">
                <a:latin typeface="Segoe UI Semilight" panose="020B0402040204020203" pitchFamily="34" charset="0"/>
                <a:cs typeface="Segoe UI Semilight" panose="020B0402040204020203" pitchFamily="34" charset="0"/>
              </a:rPr>
              <a:t>In the second half of 2021, downside risks include renewed quarantine restrictions, possible supply chain and operational disruptions, and the onset of the rainy season. </a:t>
            </a:r>
          </a:p>
        </p:txBody>
      </p:sp>
      <p:sp>
        <p:nvSpPr>
          <p:cNvPr id="12" name="TextBox 11">
            <a:extLst>
              <a:ext uri="{FF2B5EF4-FFF2-40B4-BE49-F238E27FC236}">
                <a16:creationId xmlns:a16="http://schemas.microsoft.com/office/drawing/2014/main" id="{B3B0F89B-EEEF-43A9-944D-D0F826040EB2}"/>
              </a:ext>
            </a:extLst>
          </p:cNvPr>
          <p:cNvSpPr txBox="1"/>
          <p:nvPr/>
        </p:nvSpPr>
        <p:spPr>
          <a:xfrm>
            <a:off x="0" y="80273"/>
            <a:ext cx="12192000" cy="338554"/>
          </a:xfrm>
          <a:prstGeom prst="rect">
            <a:avLst/>
          </a:prstGeom>
          <a:solidFill>
            <a:schemeClr val="bg1">
              <a:lumMod val="85000"/>
              <a:alpha val="40000"/>
            </a:schemeClr>
          </a:solidFill>
        </p:spPr>
        <p:txBody>
          <a:bodyPr wrap="square" rtlCol="0">
            <a:spAutoFit/>
          </a:bodyPr>
          <a:lstStyle/>
          <a:p>
            <a:pPr lvl="1"/>
            <a:r>
              <a:rPr lang="en-US" sz="1600" b="1" dirty="0">
                <a:solidFill>
                  <a:schemeClr val="bg1">
                    <a:lumMod val="50000"/>
                  </a:schemeClr>
                </a:solidFill>
                <a:latin typeface="Arial Nova Light" panose="020B0304020202020204" pitchFamily="34" charset="0"/>
              </a:rPr>
              <a:t>Construction Industry Watch</a:t>
            </a:r>
          </a:p>
        </p:txBody>
      </p:sp>
      <p:graphicFrame>
        <p:nvGraphicFramePr>
          <p:cNvPr id="14" name="Table 13">
            <a:extLst>
              <a:ext uri="{FF2B5EF4-FFF2-40B4-BE49-F238E27FC236}">
                <a16:creationId xmlns:a16="http://schemas.microsoft.com/office/drawing/2014/main" id="{7FC17085-F5FF-485F-9F3B-7108679E2E3E}"/>
              </a:ext>
            </a:extLst>
          </p:cNvPr>
          <p:cNvGraphicFramePr>
            <a:graphicFrameLocks noGrp="1"/>
          </p:cNvGraphicFramePr>
          <p:nvPr>
            <p:extLst>
              <p:ext uri="{D42A27DB-BD31-4B8C-83A1-F6EECF244321}">
                <p14:modId xmlns:p14="http://schemas.microsoft.com/office/powerpoint/2010/main" val="4121023087"/>
              </p:ext>
            </p:extLst>
          </p:nvPr>
        </p:nvGraphicFramePr>
        <p:xfrm>
          <a:off x="4922875" y="830450"/>
          <a:ext cx="6868632" cy="4814661"/>
        </p:xfrm>
        <a:graphic>
          <a:graphicData uri="http://schemas.openxmlformats.org/drawingml/2006/table">
            <a:tbl>
              <a:tblPr firstRow="1" bandRow="1">
                <a:tableStyleId>{5C22544A-7EE6-4342-B048-85BDC9FD1C3A}</a:tableStyleId>
              </a:tblPr>
              <a:tblGrid>
                <a:gridCol w="659218">
                  <a:extLst>
                    <a:ext uri="{9D8B030D-6E8A-4147-A177-3AD203B41FA5}">
                      <a16:colId xmlns:a16="http://schemas.microsoft.com/office/drawing/2014/main" val="2115992955"/>
                    </a:ext>
                  </a:extLst>
                </a:gridCol>
                <a:gridCol w="3024329">
                  <a:extLst>
                    <a:ext uri="{9D8B030D-6E8A-4147-A177-3AD203B41FA5}">
                      <a16:colId xmlns:a16="http://schemas.microsoft.com/office/drawing/2014/main" val="773312057"/>
                    </a:ext>
                  </a:extLst>
                </a:gridCol>
                <a:gridCol w="1398061">
                  <a:extLst>
                    <a:ext uri="{9D8B030D-6E8A-4147-A177-3AD203B41FA5}">
                      <a16:colId xmlns:a16="http://schemas.microsoft.com/office/drawing/2014/main" val="3182149312"/>
                    </a:ext>
                  </a:extLst>
                </a:gridCol>
                <a:gridCol w="539410">
                  <a:extLst>
                    <a:ext uri="{9D8B030D-6E8A-4147-A177-3AD203B41FA5}">
                      <a16:colId xmlns:a16="http://schemas.microsoft.com/office/drawing/2014/main" val="2620901580"/>
                    </a:ext>
                  </a:extLst>
                </a:gridCol>
                <a:gridCol w="1247614">
                  <a:extLst>
                    <a:ext uri="{9D8B030D-6E8A-4147-A177-3AD203B41FA5}">
                      <a16:colId xmlns:a16="http://schemas.microsoft.com/office/drawing/2014/main" val="1124413040"/>
                    </a:ext>
                  </a:extLst>
                </a:gridCol>
              </a:tblGrid>
              <a:tr h="576920">
                <a:tc>
                  <a:txBody>
                    <a:bodyPr/>
                    <a:lstStyle/>
                    <a:p>
                      <a:pPr algn="ctr"/>
                      <a:endParaRPr lang="en-US" sz="3200" b="1" dirty="0">
                        <a:solidFill>
                          <a:schemeClr val="accent6">
                            <a:lumMod val="50000"/>
                          </a:schemeClr>
                        </a:solidFill>
                        <a:latin typeface="Arial" panose="020B06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300" b="1" dirty="0">
                          <a:solidFill>
                            <a:schemeClr val="tx1">
                              <a:lumMod val="65000"/>
                              <a:lumOff val="35000"/>
                            </a:schemeClr>
                          </a:solidFill>
                          <a:latin typeface="Arial" panose="020B0604020202020204" pitchFamily="34" charset="0"/>
                          <a:cs typeface="Arial" panose="020B0604020202020204" pitchFamily="34" charset="0"/>
                        </a:rPr>
                        <a:t>Indicators</a:t>
                      </a:r>
                    </a:p>
                  </a:txBody>
                  <a:tcPr marL="107705" marR="107705" marT="53852" marB="538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87338" lvl="1" indent="0" algn="l"/>
                      <a:r>
                        <a:rPr lang="en-US" sz="2300" b="1" dirty="0">
                          <a:solidFill>
                            <a:schemeClr val="tx1">
                              <a:lumMod val="65000"/>
                              <a:lumOff val="35000"/>
                            </a:schemeClr>
                          </a:solidFill>
                          <a:latin typeface="Arial" panose="020B0604020202020204" pitchFamily="34" charset="0"/>
                          <a:cs typeface="Arial" panose="020B0604020202020204" pitchFamily="34" charset="0"/>
                        </a:rPr>
                        <a:t>Latest</a:t>
                      </a:r>
                    </a:p>
                  </a:txBody>
                  <a:tcPr marL="107705" marR="107705" marT="53852" marB="538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0" dirty="0">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2300" b="1" dirty="0">
                          <a:solidFill>
                            <a:schemeClr val="tx1">
                              <a:lumMod val="65000"/>
                              <a:lumOff val="35000"/>
                            </a:schemeClr>
                          </a:solidFill>
                          <a:latin typeface="Arial" panose="020B0604020202020204" pitchFamily="34" charset="0"/>
                          <a:cs typeface="Arial" panose="020B0604020202020204" pitchFamily="34" charset="0"/>
                        </a:rPr>
                        <a:t>Source</a:t>
                      </a:r>
                    </a:p>
                  </a:txBody>
                  <a:tcPr marL="107705" marR="107705" marT="53852" marB="538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08194"/>
                  </a:ext>
                </a:extLst>
              </a:tr>
              <a:tr h="517851">
                <a:tc rowSpan="3">
                  <a:txBody>
                    <a:bodyPr/>
                    <a:lstStyle/>
                    <a:p>
                      <a:pPr marL="112713" lvl="2" indent="0" algn="ctr"/>
                      <a:r>
                        <a:rPr lang="en-US" sz="2400" b="1" u="none" dirty="0">
                          <a:solidFill>
                            <a:schemeClr val="accent6">
                              <a:lumMod val="50000"/>
                            </a:schemeClr>
                          </a:solidFill>
                          <a:effectLst/>
                          <a:latin typeface="Arial" panose="020B0604020202020204" pitchFamily="34" charset="0"/>
                          <a:cs typeface="Arial" panose="020B0604020202020204" pitchFamily="34" charset="0"/>
                        </a:rPr>
                        <a:t>Overall</a:t>
                      </a:r>
                    </a:p>
                  </a:txBody>
                  <a:tcPr marL="107705" marR="107705" marT="53852" marB="53852"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39725" lvl="2" indent="0" algn="l"/>
                      <a:r>
                        <a:rPr lang="en-US" sz="1400" u="none" dirty="0">
                          <a:effectLst/>
                          <a:latin typeface="Arial Nova Light" panose="020B0304020202020204" pitchFamily="34" charset="0"/>
                          <a:cs typeface="Arial" panose="020B0604020202020204" pitchFamily="34" charset="0"/>
                        </a:rPr>
                        <a:t>GFCF and Gross Value Added - Construction </a:t>
                      </a:r>
                      <a:r>
                        <a:rPr lang="en-US" sz="1400" b="1" u="none" dirty="0">
                          <a:solidFill>
                            <a:srgbClr val="0070C0"/>
                          </a:solidFill>
                          <a:effectLst/>
                          <a:latin typeface="Arial Nova Light" panose="020B0304020202020204" pitchFamily="34" charset="0"/>
                          <a:cs typeface="Arial" panose="020B0604020202020204" pitchFamily="34" charset="0"/>
                          <a:sym typeface="Wingdings 3" panose="05040102010807070707" pitchFamily="18" charset="2"/>
                          <a:hlinkClick r:id="rId2" action="ppaction://hlinksldjump">
                            <a:extLst>
                              <a:ext uri="{A12FA001-AC4F-418D-AE19-62706E023703}">
                                <ahyp:hlinkClr xmlns:ahyp="http://schemas.microsoft.com/office/drawing/2018/hyperlinkcolor" val="tx"/>
                              </a:ext>
                            </a:extLst>
                          </a:hlinkClick>
                        </a:rPr>
                        <a:t></a:t>
                      </a:r>
                      <a:endParaRPr lang="en-US" sz="1400" b="1" u="none" dirty="0">
                        <a:solidFill>
                          <a:srgbClr val="0070C0"/>
                        </a:solidFill>
                        <a:effectLst/>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174625" algn="l"/>
                      <a:r>
                        <a:rPr lang="en-US" sz="1400" dirty="0">
                          <a:latin typeface="Arial Nova Light" panose="020B0304020202020204" pitchFamily="34" charset="0"/>
                          <a:cs typeface="Arial" panose="020B0604020202020204" pitchFamily="34" charset="0"/>
                        </a:rPr>
                        <a:t>1Q21</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latin typeface="Arial Nova Light" panose="020B0304020202020204" pitchFamily="34" charset="0"/>
                          <a:cs typeface="Arial" panose="020B0604020202020204" pitchFamily="34" charset="0"/>
                          <a:sym typeface="Wingdings 3" panose="05040102010807070707" pitchFamily="18" charset="2"/>
                        </a:rPr>
                        <a:t></a:t>
                      </a:r>
                      <a:endParaRPr lang="en-US" sz="1400" dirty="0">
                        <a:solidFill>
                          <a:srgbClr val="C0000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a:latin typeface="Arial Nova Light" panose="020B0304020202020204" pitchFamily="34" charset="0"/>
                          <a:cs typeface="Arial" panose="020B0604020202020204" pitchFamily="34" charset="0"/>
                        </a:rPr>
                        <a:t>PSA</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8619661"/>
                  </a:ext>
                </a:extLst>
              </a:tr>
              <a:tr h="311107">
                <a:tc vMerge="1">
                  <a:txBody>
                    <a:bodyPr/>
                    <a:lstStyle/>
                    <a:p>
                      <a:pPr marL="512763" lvl="2" indent="0" algn="l"/>
                      <a:endParaRPr lang="en-US" sz="1200" u="none" dirty="0">
                        <a:effectLst/>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39725" lvl="2" indent="0" algn="l"/>
                      <a:r>
                        <a:rPr lang="en-US" sz="1400" u="none" dirty="0">
                          <a:effectLst/>
                          <a:latin typeface="Arial Nova Light" panose="020B0304020202020204" pitchFamily="34" charset="0"/>
                          <a:cs typeface="Arial" panose="020B0604020202020204" pitchFamily="34" charset="0"/>
                        </a:rPr>
                        <a:t>Construction Employment </a:t>
                      </a:r>
                      <a:r>
                        <a:rPr lang="en-US" sz="1400" b="1" u="none" dirty="0">
                          <a:solidFill>
                            <a:srgbClr val="0070C0"/>
                          </a:solidFill>
                          <a:effectLst/>
                          <a:latin typeface="Arial Nova Light" panose="020B0304020202020204" pitchFamily="34" charset="0"/>
                          <a:cs typeface="Arial" panose="020B0604020202020204" pitchFamily="34" charset="0"/>
                          <a:sym typeface="Wingdings 3" panose="05040102010807070707" pitchFamily="18" charset="2"/>
                          <a:hlinkClick r:id="rId3" action="ppaction://hlinksldjump">
                            <a:extLst>
                              <a:ext uri="{A12FA001-AC4F-418D-AE19-62706E023703}">
                                <ahyp:hlinkClr xmlns:ahyp="http://schemas.microsoft.com/office/drawing/2018/hyperlinkcolor" val="tx"/>
                              </a:ext>
                            </a:extLst>
                          </a:hlinkClick>
                        </a:rPr>
                        <a:t></a:t>
                      </a:r>
                      <a:endParaRPr lang="en-US" sz="1400" b="1" u="none" dirty="0">
                        <a:solidFill>
                          <a:srgbClr val="0070C0"/>
                        </a:solidFill>
                        <a:effectLst/>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6688" lvl="1" indent="0" algn="l"/>
                      <a:r>
                        <a:rPr lang="en-US" sz="1400" dirty="0">
                          <a:latin typeface="Arial Nova Light" panose="020B0304020202020204" pitchFamily="34" charset="0"/>
                          <a:cs typeface="Arial" panose="020B0604020202020204" pitchFamily="34" charset="0"/>
                        </a:rPr>
                        <a:t>June 2021</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Arial Nova Light" panose="020B0304020202020204" pitchFamily="34" charset="0"/>
                          <a:cs typeface="Arial" panose="020B0604020202020204" pitchFamily="34" charset="0"/>
                          <a:sym typeface="Wingdings 3" panose="05040102010807070707" pitchFamily="18" charset="2"/>
                        </a:rPr>
                        <a:t></a:t>
                      </a:r>
                      <a:endParaRPr lang="en-US" sz="1400" dirty="0">
                        <a:solidFill>
                          <a:srgbClr val="00B05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400" dirty="0">
                          <a:latin typeface="Arial Nova Light" panose="020B0304020202020204" pitchFamily="34" charset="0"/>
                          <a:cs typeface="Arial" panose="020B0604020202020204" pitchFamily="34" charset="0"/>
                        </a:rPr>
                        <a:t>PSA</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7194322"/>
                  </a:ext>
                </a:extLst>
              </a:tr>
              <a:tr h="517851">
                <a:tc vMerge="1">
                  <a:txBody>
                    <a:bodyPr/>
                    <a:lstStyle/>
                    <a:p>
                      <a:pPr marL="512763" lvl="2" indent="0" algn="l"/>
                      <a:endParaRPr lang="en-US" sz="1200" u="none" dirty="0">
                        <a:effectLst/>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39725" lvl="2" indent="0" algn="l"/>
                      <a:r>
                        <a:rPr lang="en-US" sz="1400" u="none" dirty="0">
                          <a:effectLst/>
                          <a:latin typeface="Arial Nova Light" panose="020B0304020202020204" pitchFamily="34" charset="0"/>
                          <a:cs typeface="Arial" panose="020B0604020202020204" pitchFamily="34" charset="0"/>
                        </a:rPr>
                        <a:t>Construction Materials Price Index </a:t>
                      </a:r>
                      <a:r>
                        <a:rPr lang="en-US" sz="1400" b="1" u="none" dirty="0">
                          <a:solidFill>
                            <a:srgbClr val="0070C0"/>
                          </a:solidFill>
                          <a:effectLst/>
                          <a:latin typeface="Arial Nova Light" panose="020B0304020202020204" pitchFamily="34" charset="0"/>
                          <a:cs typeface="Arial" panose="020B0604020202020204" pitchFamily="34" charset="0"/>
                          <a:sym typeface="Wingdings 3" panose="05040102010807070707" pitchFamily="18" charset="2"/>
                          <a:hlinkClick r:id="rId4" action="ppaction://hlinksldjump">
                            <a:extLst>
                              <a:ext uri="{A12FA001-AC4F-418D-AE19-62706E023703}">
                                <ahyp:hlinkClr xmlns:ahyp="http://schemas.microsoft.com/office/drawing/2018/hyperlinkcolor" val="tx"/>
                              </a:ext>
                            </a:extLst>
                          </a:hlinkClick>
                        </a:rPr>
                        <a:t></a:t>
                      </a:r>
                      <a:endParaRPr lang="en-US" sz="1400" b="1" u="none" dirty="0">
                        <a:solidFill>
                          <a:srgbClr val="0070C0"/>
                        </a:solidFill>
                        <a:effectLst/>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66688"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Nova Light" panose="020B0304020202020204" pitchFamily="34" charset="0"/>
                          <a:cs typeface="Arial" panose="020B0604020202020204" pitchFamily="34" charset="0"/>
                        </a:rPr>
                        <a:t>June 2021</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Arial Nova Light" panose="020B0304020202020204" pitchFamily="34" charset="0"/>
                          <a:cs typeface="Arial" panose="020B0604020202020204" pitchFamily="34" charset="0"/>
                          <a:sym typeface="Wingdings 3" panose="05040102010807070707" pitchFamily="18" charset="2"/>
                        </a:rPr>
                        <a:t></a:t>
                      </a:r>
                      <a:endParaRPr lang="en-US" sz="1400" dirty="0">
                        <a:solidFill>
                          <a:srgbClr val="00B05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Nova Light" panose="020B0304020202020204" pitchFamily="34" charset="0"/>
                          <a:cs typeface="Arial" panose="020B0604020202020204" pitchFamily="34" charset="0"/>
                        </a:rPr>
                        <a:t>PSA</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9398636"/>
                  </a:ext>
                </a:extLst>
              </a:tr>
              <a:tr h="517851">
                <a:tc rowSpan="3">
                  <a:txBody>
                    <a:bodyPr/>
                    <a:lstStyle/>
                    <a:p>
                      <a:pPr marL="287338" lvl="1" indent="0" algn="ctr"/>
                      <a:r>
                        <a:rPr lang="en-US" sz="2100" b="1" dirty="0">
                          <a:solidFill>
                            <a:schemeClr val="accent6">
                              <a:lumMod val="75000"/>
                            </a:schemeClr>
                          </a:solidFill>
                          <a:latin typeface="Arial" panose="020B0604020202020204" pitchFamily="34" charset="0"/>
                          <a:cs typeface="Arial" panose="020B0604020202020204" pitchFamily="34" charset="0"/>
                        </a:rPr>
                        <a:t>Private</a:t>
                      </a:r>
                    </a:p>
                  </a:txBody>
                  <a:tcPr marL="107705" marR="107705" marT="53852" marB="53852"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39725" lvl="2" indent="0" algn="l"/>
                      <a:r>
                        <a:rPr lang="en-US" sz="1400" dirty="0">
                          <a:latin typeface="Arial Nova Light" panose="020B0304020202020204" pitchFamily="34" charset="0"/>
                          <a:cs typeface="Arial" panose="020B0604020202020204" pitchFamily="34" charset="0"/>
                        </a:rPr>
                        <a:t>Approved Building Permits for Construction </a:t>
                      </a:r>
                      <a:r>
                        <a:rPr lang="en-US" sz="1400" b="1" u="none" dirty="0">
                          <a:solidFill>
                            <a:srgbClr val="0070C0"/>
                          </a:solidFill>
                          <a:effectLst/>
                          <a:latin typeface="Arial Nova Light" panose="020B0304020202020204" pitchFamily="34" charset="0"/>
                          <a:cs typeface="Arial" panose="020B0604020202020204" pitchFamily="34" charset="0"/>
                          <a:sym typeface="Wingdings 3" panose="05040102010807070707" pitchFamily="18" charset="2"/>
                          <a:hlinkClick r:id="rId5" action="ppaction://hlinksldjump">
                            <a:extLst>
                              <a:ext uri="{A12FA001-AC4F-418D-AE19-62706E023703}">
                                <ahyp:hlinkClr xmlns:ahyp="http://schemas.microsoft.com/office/drawing/2018/hyperlinkcolor" val="tx"/>
                              </a:ext>
                            </a:extLst>
                          </a:hlinkClick>
                        </a:rPr>
                        <a:t></a:t>
                      </a:r>
                      <a:endParaRPr lang="en-US" sz="1400" b="1" dirty="0">
                        <a:solidFill>
                          <a:srgbClr val="0070C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marR="0" lvl="1" indent="0" algn="l" defTabSz="914400" rtl="0" eaLnBrk="1" fontAlgn="auto" latinLnBrk="0" hangingPunct="1">
                        <a:lnSpc>
                          <a:spcPct val="100000"/>
                        </a:lnSpc>
                        <a:spcBef>
                          <a:spcPts val="0"/>
                        </a:spcBef>
                        <a:spcAft>
                          <a:spcPts val="0"/>
                        </a:spcAft>
                        <a:buClrTx/>
                        <a:buSzTx/>
                        <a:buFontTx/>
                        <a:buNone/>
                        <a:tabLst>
                          <a:tab pos="112713" algn="l"/>
                        </a:tabLst>
                        <a:defRPr/>
                      </a:pPr>
                      <a:r>
                        <a:rPr lang="en-US" sz="1400" dirty="0">
                          <a:latin typeface="Arial Nova Light" panose="020B0304020202020204" pitchFamily="34" charset="0"/>
                          <a:cs typeface="Arial" panose="020B0604020202020204" pitchFamily="34" charset="0"/>
                        </a:rPr>
                        <a:t>1Q21</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latin typeface="Arial Nova Light" panose="020B0304020202020204" pitchFamily="34" charset="0"/>
                          <a:cs typeface="Arial" panose="020B0604020202020204" pitchFamily="34" charset="0"/>
                          <a:sym typeface="Wingdings 3" panose="05040102010807070707" pitchFamily="18" charset="2"/>
                        </a:rPr>
                        <a:t></a:t>
                      </a:r>
                      <a:endParaRPr lang="en-US" sz="1400" dirty="0">
                        <a:solidFill>
                          <a:srgbClr val="C0000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Nova Light" panose="020B0304020202020204" pitchFamily="34" charset="0"/>
                          <a:cs typeface="Arial" panose="020B0604020202020204" pitchFamily="34" charset="0"/>
                        </a:rPr>
                        <a:t>PSA</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977076"/>
                  </a:ext>
                </a:extLst>
              </a:tr>
              <a:tr h="311107">
                <a:tc vMerge="1">
                  <a:txBody>
                    <a:bodyPr/>
                    <a:lstStyle/>
                    <a:p>
                      <a:pPr marL="55563" marR="0" lvl="1" indent="0" algn="l"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42900" lvl="2" indent="0" algn="l">
                        <a:tabLst>
                          <a:tab pos="285750" algn="l"/>
                          <a:tab pos="339725" algn="l"/>
                        </a:tabLst>
                      </a:pPr>
                      <a:r>
                        <a:rPr lang="en-US" sz="1400" dirty="0">
                          <a:latin typeface="Arial Nova Light" panose="020B0304020202020204" pitchFamily="34" charset="0"/>
                          <a:cs typeface="Arial" panose="020B0604020202020204" pitchFamily="34" charset="0"/>
                        </a:rPr>
                        <a:t>Loans for Construction </a:t>
                      </a:r>
                      <a:r>
                        <a:rPr lang="en-US" sz="1400" b="1" u="none" dirty="0">
                          <a:solidFill>
                            <a:srgbClr val="0070C0"/>
                          </a:solidFill>
                          <a:effectLst/>
                          <a:latin typeface="Arial Nova Light" panose="020B0304020202020204" pitchFamily="34" charset="0"/>
                          <a:cs typeface="Arial" panose="020B0604020202020204" pitchFamily="34" charset="0"/>
                          <a:sym typeface="Wingdings 3" panose="05040102010807070707" pitchFamily="18" charset="2"/>
                          <a:hlinkClick r:id="rId6" action="ppaction://hlinksldjump">
                            <a:extLst>
                              <a:ext uri="{A12FA001-AC4F-418D-AE19-62706E023703}">
                                <ahyp:hlinkClr xmlns:ahyp="http://schemas.microsoft.com/office/drawing/2018/hyperlinkcolor" val="tx"/>
                              </a:ext>
                            </a:extLst>
                          </a:hlinkClick>
                        </a:rPr>
                        <a:t></a:t>
                      </a:r>
                      <a:endParaRPr lang="en-US" sz="1400" b="1" dirty="0">
                        <a:solidFill>
                          <a:srgbClr val="0070C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Nova Light" panose="020B0304020202020204" pitchFamily="34" charset="0"/>
                          <a:cs typeface="Arial" panose="020B0604020202020204" pitchFamily="34" charset="0"/>
                        </a:rPr>
                        <a:t>May 2021</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Arial Nova Light" panose="020B0304020202020204" pitchFamily="34" charset="0"/>
                          <a:cs typeface="Arial" panose="020B0604020202020204" pitchFamily="34" charset="0"/>
                          <a:sym typeface="Wingdings 3" panose="05040102010807070707" pitchFamily="18" charset="2"/>
                        </a:rPr>
                        <a:t></a:t>
                      </a:r>
                      <a:endParaRPr lang="en-US" sz="1400" dirty="0">
                        <a:solidFill>
                          <a:srgbClr val="00B05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400" dirty="0">
                          <a:latin typeface="Arial Nova Light" panose="020B0304020202020204" pitchFamily="34" charset="0"/>
                          <a:cs typeface="Arial" panose="020B0604020202020204" pitchFamily="34" charset="0"/>
                        </a:rPr>
                        <a:t>BSP</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953610"/>
                  </a:ext>
                </a:extLst>
              </a:tr>
              <a:tr h="517851">
                <a:tc vMerge="1">
                  <a:txBody>
                    <a:bodyPr/>
                    <a:lstStyle/>
                    <a:p>
                      <a:pPr marL="55563" lvl="1" indent="0" algn="l"/>
                      <a:endParaRPr lang="en-US" sz="12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41313" lvl="2" indent="0" algn="l"/>
                      <a:r>
                        <a:rPr lang="en-US" sz="1400" dirty="0">
                          <a:latin typeface="Arial Nova Light" panose="020B0304020202020204" pitchFamily="34" charset="0"/>
                          <a:cs typeface="Arial" panose="020B0604020202020204" pitchFamily="34" charset="0"/>
                        </a:rPr>
                        <a:t>Business Confidence Survey – Construction </a:t>
                      </a:r>
                      <a:r>
                        <a:rPr lang="en-US" sz="1400" b="1" u="none" dirty="0">
                          <a:solidFill>
                            <a:srgbClr val="0070C0"/>
                          </a:solidFill>
                          <a:effectLst/>
                          <a:latin typeface="Arial Nova Light" panose="020B0304020202020204" pitchFamily="34" charset="0"/>
                          <a:cs typeface="Arial" panose="020B0604020202020204" pitchFamily="34" charset="0"/>
                          <a:sym typeface="Wingdings 3" panose="05040102010807070707" pitchFamily="18" charset="2"/>
                          <a:hlinkClick r:id="rId7" action="ppaction://hlinksldjump">
                            <a:extLst>
                              <a:ext uri="{A12FA001-AC4F-418D-AE19-62706E023703}">
                                <ahyp:hlinkClr xmlns:ahyp="http://schemas.microsoft.com/office/drawing/2018/hyperlinkcolor" val="tx"/>
                              </a:ext>
                            </a:extLst>
                          </a:hlinkClick>
                        </a:rPr>
                        <a:t></a:t>
                      </a:r>
                      <a:endParaRPr lang="en-US" sz="1400" b="1" dirty="0">
                        <a:solidFill>
                          <a:srgbClr val="0070C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4625"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Nova Light" panose="020B0304020202020204" pitchFamily="34" charset="0"/>
                          <a:cs typeface="Arial" panose="020B0604020202020204" pitchFamily="34" charset="0"/>
                        </a:rPr>
                        <a:t>2Q21</a:t>
                      </a:r>
                    </a:p>
                    <a:p>
                      <a:pPr lvl="1" algn="l"/>
                      <a:endParaRPr lang="en-US" sz="1400" dirty="0">
                        <a:latin typeface="Arial Nova Light" panose="020B0304020202020204" pitchFamily="34" charset="0"/>
                        <a:cs typeface="Arial" panose="020B0604020202020204" pitchFamily="34" charset="0"/>
                      </a:endParaRP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Arial Nova Light" panose="020B0304020202020204" pitchFamily="34" charset="0"/>
                          <a:cs typeface="Arial" panose="020B0604020202020204" pitchFamily="34" charset="0"/>
                          <a:sym typeface="Wingdings 3" panose="05040102010807070707" pitchFamily="18" charset="2"/>
                        </a:rPr>
                        <a:t></a:t>
                      </a:r>
                      <a:endParaRPr lang="en-US" sz="1400" dirty="0">
                        <a:solidFill>
                          <a:srgbClr val="00B05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400" dirty="0">
                          <a:latin typeface="Arial Nova Light" panose="020B0304020202020204" pitchFamily="34" charset="0"/>
                          <a:cs typeface="Arial" panose="020B0604020202020204" pitchFamily="34" charset="0"/>
                        </a:rPr>
                        <a:t>BSP</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576565"/>
                  </a:ext>
                </a:extLst>
              </a:tr>
              <a:tr h="872268">
                <a:tc rowSpan="2">
                  <a:txBody>
                    <a:bodyPr/>
                    <a:lstStyle/>
                    <a:p>
                      <a:pPr marL="0" lvl="1" indent="0" algn="r"/>
                      <a:r>
                        <a:rPr lang="en-US" sz="2100" b="1" dirty="0">
                          <a:solidFill>
                            <a:schemeClr val="tx1">
                              <a:lumMod val="50000"/>
                              <a:lumOff val="50000"/>
                            </a:schemeClr>
                          </a:solidFill>
                          <a:latin typeface="Arial" panose="020B0604020202020204" pitchFamily="34" charset="0"/>
                          <a:cs typeface="Arial" panose="020B0604020202020204" pitchFamily="34" charset="0"/>
                        </a:rPr>
                        <a:t>Public                   </a:t>
                      </a:r>
                    </a:p>
                  </a:txBody>
                  <a:tcPr marL="107705" marR="107705" marT="53852" marB="53852"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1313" marR="0" lvl="2"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Nova Light" panose="020B0304020202020204" pitchFamily="34" charset="0"/>
                          <a:cs typeface="Arial" panose="020B0604020202020204" pitchFamily="34" charset="0"/>
                        </a:rPr>
                        <a:t>National Government Infrastructure and Capital Outlay </a:t>
                      </a:r>
                      <a:r>
                        <a:rPr lang="en-US" sz="1400" b="1" u="none" kern="1200" dirty="0">
                          <a:solidFill>
                            <a:srgbClr val="0070C0"/>
                          </a:solidFill>
                          <a:effectLst/>
                          <a:latin typeface="Arial Nova Light" panose="020B0304020202020204" pitchFamily="34" charset="0"/>
                          <a:ea typeface="+mn-ea"/>
                          <a:cs typeface="Arial" panose="020B0604020202020204" pitchFamily="34" charset="0"/>
                          <a:sym typeface="Wingdings 3" panose="05040102010807070707" pitchFamily="18" charset="2"/>
                          <a:hlinkClick r:id="rId8" action="ppaction://hlinksldjump">
                            <a:extLst>
                              <a:ext uri="{A12FA001-AC4F-418D-AE19-62706E023703}">
                                <ahyp:hlinkClr xmlns:ahyp="http://schemas.microsoft.com/office/drawing/2018/hyperlinkcolor" val="tx"/>
                              </a:ext>
                            </a:extLst>
                          </a:hlinkClick>
                        </a:rPr>
                        <a:t></a:t>
                      </a:r>
                      <a:endParaRPr lang="en-US" sz="1400" b="1" u="none" kern="1200" dirty="0">
                        <a:solidFill>
                          <a:srgbClr val="0070C0"/>
                        </a:solidFill>
                        <a:effectLst/>
                        <a:latin typeface="Arial Nova Light" panose="020B0304020202020204" pitchFamily="34" charset="0"/>
                        <a:ea typeface="+mn-ea"/>
                        <a:cs typeface="Arial" panose="020B0604020202020204" pitchFamily="34" charset="0"/>
                      </a:endParaRPr>
                    </a:p>
                    <a:p>
                      <a:pPr marL="512763" marR="0" lvl="2"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66688"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Nova Light" panose="020B0304020202020204" pitchFamily="34" charset="0"/>
                          <a:cs typeface="Arial" panose="020B0604020202020204" pitchFamily="34" charset="0"/>
                        </a:rPr>
                        <a:t>June 2021</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Arial Nova Light" panose="020B0304020202020204" pitchFamily="34" charset="0"/>
                          <a:cs typeface="Arial" panose="020B0604020202020204" pitchFamily="34" charset="0"/>
                          <a:sym typeface="Wingdings 3" panose="05040102010807070707" pitchFamily="18" charset="2"/>
                        </a:rPr>
                        <a:t></a:t>
                      </a:r>
                      <a:endParaRPr lang="en-US" sz="1400" dirty="0">
                        <a:solidFill>
                          <a:srgbClr val="00B05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400" dirty="0">
                          <a:latin typeface="Arial Nova Light" panose="020B0304020202020204" pitchFamily="34" charset="0"/>
                          <a:cs typeface="Arial" panose="020B0604020202020204" pitchFamily="34" charset="0"/>
                        </a:rPr>
                        <a:t>DBM</a:t>
                      </a: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2584136"/>
                  </a:ext>
                </a:extLst>
              </a:tr>
              <a:tr h="539269">
                <a:tc vMerge="1">
                  <a:txBody>
                    <a:bodyPr/>
                    <a:lstStyle/>
                    <a:p>
                      <a:pPr marL="0" lvl="1" indent="0" algn="ctr"/>
                      <a:endParaRPr lang="en-US" sz="2100" b="1" dirty="0">
                        <a:solidFill>
                          <a:schemeClr val="tx1">
                            <a:lumMod val="50000"/>
                            <a:lumOff val="50000"/>
                          </a:schemeClr>
                        </a:solidFill>
                        <a:latin typeface="Arial" panose="020B0604020202020204" pitchFamily="34" charset="0"/>
                        <a:cs typeface="Arial" panose="020B0604020202020204" pitchFamily="34" charset="0"/>
                      </a:endParaRPr>
                    </a:p>
                  </a:txBody>
                  <a:tcPr marL="107705" marR="107705" marT="53852" marB="53852"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630238" marR="0" lvl="2" indent="-34290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Ø"/>
                        <a:tabLst/>
                        <a:defRPr/>
                      </a:pPr>
                      <a:r>
                        <a:rPr lang="en-US" sz="2500" b="1" u="sng" dirty="0">
                          <a:solidFill>
                            <a:schemeClr val="tx1">
                              <a:lumMod val="65000"/>
                              <a:lumOff val="35000"/>
                            </a:schemeClr>
                          </a:solidFill>
                          <a:effectLst/>
                          <a:latin typeface="Arial Nova Light" panose="020B03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KEY TAKEAWAYS </a:t>
                      </a:r>
                      <a:r>
                        <a:rPr lang="en-US" sz="2500" b="1" u="none" dirty="0">
                          <a:solidFill>
                            <a:schemeClr val="accent6">
                              <a:lumMod val="50000"/>
                            </a:schemeClr>
                          </a:solidFill>
                          <a:effectLst/>
                          <a:latin typeface="Arial Nova Light" panose="020B0304020202020204" pitchFamily="34" charset="0"/>
                          <a:cs typeface="Arial" panose="020B0604020202020204" pitchFamily="34" charset="0"/>
                          <a:sym typeface="Wingdings 3" panose="05040102010807070707" pitchFamily="18" charset="2"/>
                          <a:hlinkClick r:id="rId9" action="ppaction://hlinksldjump">
                            <a:extLst>
                              <a:ext uri="{A12FA001-AC4F-418D-AE19-62706E023703}">
                                <ahyp:hlinkClr xmlns:ahyp="http://schemas.microsoft.com/office/drawing/2018/hyperlinkcolor" val="tx"/>
                              </a:ext>
                            </a:extLst>
                          </a:hlinkClick>
                        </a:rPr>
                        <a:t></a:t>
                      </a:r>
                      <a:endParaRPr lang="en-US" sz="2500" b="1" u="none" dirty="0">
                        <a:solidFill>
                          <a:schemeClr val="accent6">
                            <a:lumMod val="50000"/>
                          </a:schemeClr>
                        </a:solidFill>
                        <a:effectLst/>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66688" marR="0" lvl="1"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Nova Light" panose="020B0304020202020204" pitchFamily="34" charset="0"/>
                        <a:cs typeface="Arial" panose="020B0604020202020204" pitchFamily="34" charset="0"/>
                      </a:endParaRP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latin typeface="Arial Nova Light" panose="020B0304020202020204" pitchFamily="34" charset="0"/>
                        <a:cs typeface="Arial" panose="020B0604020202020204" pitchFamily="34" charset="0"/>
                      </a:endParaRPr>
                    </a:p>
                  </a:txBody>
                  <a:tcPr marL="107705" marR="107705" marT="53852" marB="53852">
                    <a:lnL w="12700"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1" algn="l"/>
                      <a:endParaRPr lang="en-US" sz="1400" dirty="0">
                        <a:latin typeface="Arial Nova Light" panose="020B0304020202020204" pitchFamily="34" charset="0"/>
                        <a:cs typeface="Arial" panose="020B0604020202020204" pitchFamily="34" charset="0"/>
                      </a:endParaRPr>
                    </a:p>
                  </a:txBody>
                  <a:tcPr marL="107705" marR="107705" marT="53852" marB="53852">
                    <a:lnL w="31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644263"/>
                  </a:ext>
                </a:extLst>
              </a:tr>
            </a:tbl>
          </a:graphicData>
        </a:graphic>
      </p:graphicFrame>
      <p:sp>
        <p:nvSpPr>
          <p:cNvPr id="16" name="TextBox 15">
            <a:extLst>
              <a:ext uri="{FF2B5EF4-FFF2-40B4-BE49-F238E27FC236}">
                <a16:creationId xmlns:a16="http://schemas.microsoft.com/office/drawing/2014/main" id="{E5277A80-554D-4887-8D03-58A37C846CFD}"/>
              </a:ext>
            </a:extLst>
          </p:cNvPr>
          <p:cNvSpPr txBox="1"/>
          <p:nvPr/>
        </p:nvSpPr>
        <p:spPr>
          <a:xfrm>
            <a:off x="4827181" y="5912811"/>
            <a:ext cx="7017488" cy="780084"/>
          </a:xfrm>
          <a:prstGeom prst="roundRect">
            <a:avLst/>
          </a:prstGeom>
          <a:solidFill>
            <a:srgbClr val="B6CAE2">
              <a:alpha val="14902"/>
            </a:srgbClr>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100" dirty="0">
                <a:solidFill>
                  <a:schemeClr val="tx1">
                    <a:lumMod val="65000"/>
                    <a:lumOff val="35000"/>
                  </a:schemeClr>
                </a:solidFill>
                <a:latin typeface="Arial Nova Light" panose="020B0304020202020204" pitchFamily="34" charset="0"/>
              </a:rPr>
              <a:t>Sources:</a:t>
            </a:r>
          </a:p>
          <a:p>
            <a:pPr marL="285750" indent="-285750" algn="l">
              <a:buFont typeface="Courier New" panose="02070309020205020404" pitchFamily="49" charset="0"/>
              <a:buChar char="o"/>
            </a:pPr>
            <a:r>
              <a:rPr lang="en-US" sz="1100" dirty="0">
                <a:solidFill>
                  <a:schemeClr val="tx1">
                    <a:lumMod val="65000"/>
                    <a:lumOff val="35000"/>
                  </a:schemeClr>
                </a:solidFill>
                <a:latin typeface="Arial Nova Light" panose="020B0304020202020204" pitchFamily="34" charset="0"/>
              </a:rPr>
              <a:t>BSP – </a:t>
            </a:r>
            <a:r>
              <a:rPr lang="en-US" sz="1100" dirty="0" err="1">
                <a:solidFill>
                  <a:schemeClr val="tx1">
                    <a:lumMod val="65000"/>
                    <a:lumOff val="35000"/>
                  </a:schemeClr>
                </a:solidFill>
                <a:latin typeface="Arial Nova Light" panose="020B0304020202020204" pitchFamily="34" charset="0"/>
              </a:rPr>
              <a:t>Bangko</a:t>
            </a:r>
            <a:r>
              <a:rPr lang="en-US" sz="1100" dirty="0">
                <a:solidFill>
                  <a:schemeClr val="tx1">
                    <a:lumMod val="65000"/>
                    <a:lumOff val="35000"/>
                  </a:schemeClr>
                </a:solidFill>
                <a:latin typeface="Arial Nova Light" panose="020B0304020202020204" pitchFamily="34" charset="0"/>
              </a:rPr>
              <a:t> </a:t>
            </a:r>
            <a:r>
              <a:rPr lang="en-US" sz="1100" dirty="0" err="1">
                <a:solidFill>
                  <a:schemeClr val="tx1">
                    <a:lumMod val="65000"/>
                    <a:lumOff val="35000"/>
                  </a:schemeClr>
                </a:solidFill>
                <a:latin typeface="Arial Nova Light" panose="020B0304020202020204" pitchFamily="34" charset="0"/>
              </a:rPr>
              <a:t>Sentral</a:t>
            </a:r>
            <a:r>
              <a:rPr lang="en-US" sz="1100" dirty="0">
                <a:solidFill>
                  <a:schemeClr val="tx1">
                    <a:lumMod val="65000"/>
                    <a:lumOff val="35000"/>
                  </a:schemeClr>
                </a:solidFill>
                <a:latin typeface="Arial Nova Light" panose="020B0304020202020204" pitchFamily="34" charset="0"/>
              </a:rPr>
              <a:t> ng </a:t>
            </a:r>
            <a:r>
              <a:rPr lang="en-US" sz="1100" dirty="0" err="1">
                <a:solidFill>
                  <a:schemeClr val="tx1">
                    <a:lumMod val="65000"/>
                    <a:lumOff val="35000"/>
                  </a:schemeClr>
                </a:solidFill>
                <a:latin typeface="Arial Nova Light" panose="020B0304020202020204" pitchFamily="34" charset="0"/>
              </a:rPr>
              <a:t>Pilipinas</a:t>
            </a:r>
            <a:endParaRPr lang="en-US" sz="1100" dirty="0">
              <a:solidFill>
                <a:schemeClr val="tx1">
                  <a:lumMod val="65000"/>
                  <a:lumOff val="35000"/>
                </a:schemeClr>
              </a:solidFill>
              <a:latin typeface="Arial Nova Light" panose="020B0304020202020204" pitchFamily="34" charset="0"/>
            </a:endParaRPr>
          </a:p>
          <a:p>
            <a:pPr marL="285750" indent="-285750" algn="l">
              <a:buFont typeface="Courier New" panose="02070309020205020404" pitchFamily="49" charset="0"/>
              <a:buChar char="o"/>
            </a:pPr>
            <a:r>
              <a:rPr lang="en-US" sz="1100" dirty="0">
                <a:solidFill>
                  <a:schemeClr val="tx1">
                    <a:lumMod val="65000"/>
                    <a:lumOff val="35000"/>
                  </a:schemeClr>
                </a:solidFill>
                <a:latin typeface="Arial Nova Light" panose="020B0304020202020204" pitchFamily="34" charset="0"/>
              </a:rPr>
              <a:t>DBM – Department of Budget Management</a:t>
            </a:r>
          </a:p>
          <a:p>
            <a:pPr marL="285750" indent="-285750" algn="l">
              <a:buFont typeface="Courier New" panose="02070309020205020404" pitchFamily="49" charset="0"/>
              <a:buChar char="o"/>
            </a:pPr>
            <a:r>
              <a:rPr lang="en-US" sz="1100" dirty="0">
                <a:solidFill>
                  <a:schemeClr val="tx1">
                    <a:lumMod val="65000"/>
                    <a:lumOff val="35000"/>
                  </a:schemeClr>
                </a:solidFill>
                <a:latin typeface="Arial Nova Light" panose="020B0304020202020204" pitchFamily="34" charset="0"/>
              </a:rPr>
              <a:t>PSA – Philippine Statistics Authority</a:t>
            </a:r>
          </a:p>
        </p:txBody>
      </p:sp>
    </p:spTree>
    <p:extLst>
      <p:ext uri="{BB962C8B-B14F-4D97-AF65-F5344CB8AC3E}">
        <p14:creationId xmlns:p14="http://schemas.microsoft.com/office/powerpoint/2010/main" val="264021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BECD996-DF9C-4B7E-A0A7-9B87EBA34B5B}"/>
              </a:ext>
            </a:extLst>
          </p:cNvPr>
          <p:cNvSpPr txBox="1"/>
          <p:nvPr/>
        </p:nvSpPr>
        <p:spPr>
          <a:xfrm>
            <a:off x="-1" y="80273"/>
            <a:ext cx="10105209" cy="338554"/>
          </a:xfrm>
          <a:prstGeom prst="rect">
            <a:avLst/>
          </a:prstGeom>
          <a:solidFill>
            <a:schemeClr val="bg1">
              <a:lumMod val="85000"/>
              <a:alpha val="40000"/>
            </a:schemeClr>
          </a:solidFill>
        </p:spPr>
        <p:txBody>
          <a:bodyPr wrap="square" rtlCol="0">
            <a:spAutoFit/>
          </a:bodyPr>
          <a:lstStyle>
            <a:defPPr>
              <a:defRPr lang="en-US"/>
            </a:defPPr>
            <a:lvl2pPr lvl="1">
              <a:defRPr sz="1600" b="1">
                <a:solidFill>
                  <a:schemeClr val="bg1">
                    <a:lumMod val="50000"/>
                  </a:schemeClr>
                </a:solidFill>
                <a:latin typeface="Arial Nova Light" panose="020B0304020202020204" pitchFamily="34" charset="0"/>
              </a:defRPr>
            </a:lvl2pPr>
          </a:lstStyle>
          <a:p>
            <a:pPr lvl="1"/>
            <a:r>
              <a:rPr lang="en-US" dirty="0"/>
              <a:t>Construction Industry Watch – July 2021</a:t>
            </a:r>
          </a:p>
        </p:txBody>
      </p:sp>
      <p:sp>
        <p:nvSpPr>
          <p:cNvPr id="2" name="Title 1">
            <a:extLst>
              <a:ext uri="{FF2B5EF4-FFF2-40B4-BE49-F238E27FC236}">
                <a16:creationId xmlns:a16="http://schemas.microsoft.com/office/drawing/2014/main" id="{9280902B-5965-489D-8CF0-42377BF6D4EE}"/>
              </a:ext>
            </a:extLst>
          </p:cNvPr>
          <p:cNvSpPr>
            <a:spLocks noGrp="1"/>
          </p:cNvSpPr>
          <p:nvPr>
            <p:ph type="title"/>
          </p:nvPr>
        </p:nvSpPr>
        <p:spPr>
          <a:xfrm>
            <a:off x="329292" y="639050"/>
            <a:ext cx="3956958" cy="948620"/>
          </a:xfrm>
        </p:spPr>
        <p:txBody>
          <a:bodyPr>
            <a:noAutofit/>
          </a:bodyPr>
          <a:lstStyle/>
          <a:p>
            <a:r>
              <a:rPr lang="en-US" sz="3400" b="1" dirty="0">
                <a:solidFill>
                  <a:schemeClr val="accent6">
                    <a:lumMod val="50000"/>
                  </a:schemeClr>
                </a:solidFill>
                <a:latin typeface="Segoe UI" panose="020B0502040204020203" pitchFamily="34" charset="0"/>
                <a:ea typeface="+mn-ea"/>
                <a:cs typeface="Segoe UI" panose="020B0502040204020203" pitchFamily="34" charset="0"/>
              </a:rPr>
              <a:t>CONSTRUCTION OUTPUT</a:t>
            </a:r>
          </a:p>
        </p:txBody>
      </p:sp>
      <p:sp>
        <p:nvSpPr>
          <p:cNvPr id="6" name="TextBox 5">
            <a:extLst>
              <a:ext uri="{FF2B5EF4-FFF2-40B4-BE49-F238E27FC236}">
                <a16:creationId xmlns:a16="http://schemas.microsoft.com/office/drawing/2014/main" id="{5DC51C10-A55E-4ED7-874E-280CB34F2F47}"/>
              </a:ext>
            </a:extLst>
          </p:cNvPr>
          <p:cNvSpPr txBox="1"/>
          <p:nvPr/>
        </p:nvSpPr>
        <p:spPr>
          <a:xfrm>
            <a:off x="428625" y="2119906"/>
            <a:ext cx="3609975" cy="2945368"/>
          </a:xfrm>
          <a:prstGeom prst="roundRect">
            <a:avLst>
              <a:gd name="adj" fmla="val 5938"/>
            </a:avLst>
          </a:prstGeom>
          <a:solidFill>
            <a:schemeClr val="accent6">
              <a:lumMod val="20000"/>
              <a:lumOff val="80000"/>
            </a:schemeClr>
          </a:solidFill>
        </p:spPr>
        <p:txBody>
          <a:bodyPr wrap="square" rtlCol="0">
            <a:spAutoFit/>
          </a:bodyPr>
          <a:lstStyle/>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In 1Q21 Gross Fixed Capital Formation (GFCF) remained in negative territory, dropping 27.1% year-over-year (YoY) as the 26.2% growth in the public segment was offset by a 39.7% decline in private activity. </a:t>
            </a:r>
          </a:p>
          <a:p>
            <a:endParaRPr lang="en-US" dirty="0">
              <a:solidFill>
                <a:schemeClr val="tx1">
                  <a:lumMod val="85000"/>
                  <a:lumOff val="15000"/>
                </a:schemeClr>
              </a:solidFill>
              <a:latin typeface="Segoe UI Semilight" panose="020B0402040204020203" pitchFamily="34" charset="0"/>
              <a:cs typeface="Segoe UI Semilight" panose="020B0402040204020203" pitchFamily="34" charset="0"/>
            </a:endParaRPr>
          </a:p>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Construction Gross Value Added (GVA) down 24.2% YoY.</a:t>
            </a:r>
          </a:p>
        </p:txBody>
      </p:sp>
      <p:sp>
        <p:nvSpPr>
          <p:cNvPr id="3" name="TextBox 2">
            <a:extLst>
              <a:ext uri="{FF2B5EF4-FFF2-40B4-BE49-F238E27FC236}">
                <a16:creationId xmlns:a16="http://schemas.microsoft.com/office/drawing/2014/main" id="{6CE516D0-7424-457A-A8E3-394053A17C40}"/>
              </a:ext>
            </a:extLst>
          </p:cNvPr>
          <p:cNvSpPr txBox="1"/>
          <p:nvPr/>
        </p:nvSpPr>
        <p:spPr>
          <a:xfrm>
            <a:off x="4456795" y="878721"/>
            <a:ext cx="7405914" cy="307777"/>
          </a:xfrm>
          <a:prstGeom prst="rect">
            <a:avLst/>
          </a:prstGeom>
          <a:noFill/>
        </p:spPr>
        <p:txBody>
          <a:bodyPr wrap="square" rtlCol="0">
            <a:spAutoFit/>
          </a:bodyPr>
          <a:lstStyle/>
          <a:p>
            <a:pPr algn="ctr"/>
            <a:r>
              <a:rPr lang="en-US" sz="1400" b="1" u="sng" dirty="0">
                <a:solidFill>
                  <a:schemeClr val="tx1">
                    <a:lumMod val="75000"/>
                    <a:lumOff val="25000"/>
                  </a:schemeClr>
                </a:solidFill>
                <a:latin typeface="Arial" panose="020B0604020202020204" pitchFamily="34" charset="0"/>
                <a:cs typeface="Arial" panose="020B0604020202020204" pitchFamily="34" charset="0"/>
              </a:rPr>
              <a:t>GFCF and GVA % YoY Growth</a:t>
            </a:r>
          </a:p>
        </p:txBody>
      </p:sp>
      <p:sp>
        <p:nvSpPr>
          <p:cNvPr id="7" name="TextBox 6">
            <a:extLst>
              <a:ext uri="{FF2B5EF4-FFF2-40B4-BE49-F238E27FC236}">
                <a16:creationId xmlns:a16="http://schemas.microsoft.com/office/drawing/2014/main" id="{A2A1D7E9-3CDC-4224-9909-C0094630E409}"/>
              </a:ext>
            </a:extLst>
          </p:cNvPr>
          <p:cNvSpPr txBox="1"/>
          <p:nvPr/>
        </p:nvSpPr>
        <p:spPr>
          <a:xfrm>
            <a:off x="6107262" y="3523775"/>
            <a:ext cx="3978898" cy="307777"/>
          </a:xfrm>
          <a:prstGeom prst="rect">
            <a:avLst/>
          </a:prstGeom>
          <a:noFill/>
        </p:spPr>
        <p:txBody>
          <a:bodyPr wrap="square" rtlCol="0">
            <a:spAutoFit/>
          </a:bodyPr>
          <a:lstStyle/>
          <a:p>
            <a:pPr algn="ctr"/>
            <a:r>
              <a:rPr lang="en-US" sz="1400" b="1" u="sng" dirty="0">
                <a:solidFill>
                  <a:schemeClr val="tx1">
                    <a:lumMod val="75000"/>
                    <a:lumOff val="25000"/>
                  </a:schemeClr>
                </a:solidFill>
                <a:latin typeface="Arial" panose="020B0604020202020204" pitchFamily="34" charset="0"/>
                <a:cs typeface="Arial" panose="020B0604020202020204" pitchFamily="34" charset="0"/>
              </a:rPr>
              <a:t>Contribution to % YoY Growth</a:t>
            </a:r>
          </a:p>
        </p:txBody>
      </p:sp>
      <p:sp>
        <p:nvSpPr>
          <p:cNvPr id="17" name="TextBox 16">
            <a:extLst>
              <a:ext uri="{FF2B5EF4-FFF2-40B4-BE49-F238E27FC236}">
                <a16:creationId xmlns:a16="http://schemas.microsoft.com/office/drawing/2014/main" id="{235EA669-9FC1-4EF7-AD89-F40BD44BC5C7}"/>
              </a:ext>
            </a:extLst>
          </p:cNvPr>
          <p:cNvSpPr txBox="1"/>
          <p:nvPr/>
        </p:nvSpPr>
        <p:spPr>
          <a:xfrm>
            <a:off x="4572000" y="6580464"/>
            <a:ext cx="7290709" cy="238363"/>
          </a:xfrm>
          <a:prstGeom prst="roundRect">
            <a:avLst/>
          </a:prstGeom>
          <a:solidFill>
            <a:schemeClr val="bg1">
              <a:lumMod val="95000"/>
            </a:schemeClr>
          </a:solidFill>
        </p:spPr>
        <p:txBody>
          <a:bodyPr wrap="square" rtlCol="0">
            <a:spAutoFit/>
          </a:bodyPr>
          <a:lstStyle/>
          <a:p>
            <a:pPr marL="228600"/>
            <a:r>
              <a:rPr lang="en-US" sz="800" dirty="0">
                <a:solidFill>
                  <a:schemeClr val="tx1">
                    <a:lumMod val="65000"/>
                    <a:lumOff val="35000"/>
                  </a:schemeClr>
                </a:solidFill>
                <a:latin typeface="Arial Nova Light" panose="020B0304020202020204" pitchFamily="34" charset="0"/>
              </a:rPr>
              <a:t>Source: PSA</a:t>
            </a:r>
          </a:p>
        </p:txBody>
      </p:sp>
      <p:grpSp>
        <p:nvGrpSpPr>
          <p:cNvPr id="16" name="Group 15">
            <a:extLst>
              <a:ext uri="{FF2B5EF4-FFF2-40B4-BE49-F238E27FC236}">
                <a16:creationId xmlns:a16="http://schemas.microsoft.com/office/drawing/2014/main" id="{462E0C45-D737-464B-A305-3BC8B0BADDD9}"/>
              </a:ext>
            </a:extLst>
          </p:cNvPr>
          <p:cNvGrpSpPr/>
          <p:nvPr/>
        </p:nvGrpSpPr>
        <p:grpSpPr>
          <a:xfrm>
            <a:off x="9877425" y="-72384"/>
            <a:ext cx="2181225" cy="759804"/>
            <a:chOff x="9877425" y="-72384"/>
            <a:chExt cx="2181225" cy="759804"/>
          </a:xfrm>
        </p:grpSpPr>
        <p:sp>
          <p:nvSpPr>
            <p:cNvPr id="15" name="Rectangle: Diagonal Corners Snipped 14">
              <a:hlinkClick r:id="rId2" action="ppaction://hlinksldjump"/>
              <a:extLst>
                <a:ext uri="{FF2B5EF4-FFF2-40B4-BE49-F238E27FC236}">
                  <a16:creationId xmlns:a16="http://schemas.microsoft.com/office/drawing/2014/main" id="{FC1AE527-FC7C-414E-B7B5-9EAA9C85F69A}"/>
                </a:ext>
              </a:extLst>
            </p:cNvPr>
            <p:cNvSpPr/>
            <p:nvPr/>
          </p:nvSpPr>
          <p:spPr>
            <a:xfrm>
              <a:off x="10105209" y="30536"/>
              <a:ext cx="1953441" cy="548640"/>
            </a:xfrm>
            <a:prstGeom prst="snip2DiagRect">
              <a:avLst/>
            </a:prstGeom>
            <a:solidFill>
              <a:srgbClr val="D9D9D9">
                <a:alpha val="50196"/>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vron arrows with solid fill">
              <a:hlinkClick r:id="rId2" action="ppaction://hlinksldjump"/>
              <a:extLst>
                <a:ext uri="{FF2B5EF4-FFF2-40B4-BE49-F238E27FC236}">
                  <a16:creationId xmlns:a16="http://schemas.microsoft.com/office/drawing/2014/main" id="{8FB3AEF2-B2C7-419F-9FB6-1378EADD6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7043" y="-72384"/>
              <a:ext cx="885825" cy="759804"/>
            </a:xfrm>
            <a:prstGeom prst="rect">
              <a:avLst/>
            </a:prstGeom>
          </p:spPr>
        </p:pic>
        <p:sp>
          <p:nvSpPr>
            <p:cNvPr id="14" name="TextBox 13">
              <a:hlinkClick r:id="rId2" action="ppaction://hlinksldjump"/>
              <a:extLst>
                <a:ext uri="{FF2B5EF4-FFF2-40B4-BE49-F238E27FC236}">
                  <a16:creationId xmlns:a16="http://schemas.microsoft.com/office/drawing/2014/main" id="{67D52952-8454-4993-8508-7F81C4914E4E}"/>
                </a:ext>
              </a:extLst>
            </p:cNvPr>
            <p:cNvSpPr txBox="1"/>
            <p:nvPr/>
          </p:nvSpPr>
          <p:spPr>
            <a:xfrm>
              <a:off x="9877425" y="17439"/>
              <a:ext cx="1333500" cy="584775"/>
            </a:xfrm>
            <a:prstGeom prst="rect">
              <a:avLst/>
            </a:prstGeom>
            <a:noFill/>
          </p:spPr>
          <p:txBody>
            <a:bodyPr wrap="square" rtlCol="0">
              <a:spAutoFit/>
            </a:bodyPr>
            <a:lstStyle/>
            <a:p>
              <a:pPr algn="r"/>
              <a:r>
                <a:rPr lang="en-US" sz="1600" b="1" dirty="0">
                  <a:solidFill>
                    <a:schemeClr val="tx1">
                      <a:lumMod val="65000"/>
                      <a:lumOff val="35000"/>
                    </a:schemeClr>
                  </a:solidFill>
                  <a:latin typeface="Segoe UI Semilight" panose="020B0402040204020203" pitchFamily="34" charset="0"/>
                  <a:cs typeface="Segoe UI Semilight" panose="020B0402040204020203" pitchFamily="34" charset="0"/>
                </a:rPr>
                <a:t>BACK TO SUMMARY</a:t>
              </a:r>
            </a:p>
          </p:txBody>
        </p:sp>
      </p:grpSp>
      <p:graphicFrame>
        <p:nvGraphicFramePr>
          <p:cNvPr id="19" name="Chart 18">
            <a:extLst>
              <a:ext uri="{FF2B5EF4-FFF2-40B4-BE49-F238E27FC236}">
                <a16:creationId xmlns:a16="http://schemas.microsoft.com/office/drawing/2014/main" id="{AEF7A5EE-F52D-478F-9F94-606DBBBC606F}"/>
              </a:ext>
            </a:extLst>
          </p:cNvPr>
          <p:cNvGraphicFramePr>
            <a:graphicFrameLocks/>
          </p:cNvGraphicFramePr>
          <p:nvPr>
            <p:extLst>
              <p:ext uri="{D42A27DB-BD31-4B8C-83A1-F6EECF244321}">
                <p14:modId xmlns:p14="http://schemas.microsoft.com/office/powerpoint/2010/main" val="3209799414"/>
              </p:ext>
            </p:extLst>
          </p:nvPr>
        </p:nvGraphicFramePr>
        <p:xfrm>
          <a:off x="4456795" y="1186498"/>
          <a:ext cx="740664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EBBD6B4F-B307-419E-AC43-11AF9079F75B}"/>
              </a:ext>
            </a:extLst>
          </p:cNvPr>
          <p:cNvGraphicFramePr>
            <a:graphicFrameLocks/>
          </p:cNvGraphicFramePr>
          <p:nvPr>
            <p:extLst>
              <p:ext uri="{D42A27DB-BD31-4B8C-83A1-F6EECF244321}">
                <p14:modId xmlns:p14="http://schemas.microsoft.com/office/powerpoint/2010/main" val="2831544776"/>
              </p:ext>
            </p:extLst>
          </p:nvPr>
        </p:nvGraphicFramePr>
        <p:xfrm>
          <a:off x="4456069" y="3831552"/>
          <a:ext cx="740664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9064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902B-5965-489D-8CF0-42377BF6D4EE}"/>
              </a:ext>
            </a:extLst>
          </p:cNvPr>
          <p:cNvSpPr>
            <a:spLocks noGrp="1"/>
          </p:cNvSpPr>
          <p:nvPr>
            <p:ph type="title"/>
          </p:nvPr>
        </p:nvSpPr>
        <p:spPr>
          <a:xfrm>
            <a:off x="329292" y="651081"/>
            <a:ext cx="3956958" cy="948620"/>
          </a:xfrm>
        </p:spPr>
        <p:txBody>
          <a:bodyPr>
            <a:noAutofit/>
          </a:bodyPr>
          <a:lstStyle/>
          <a:p>
            <a:r>
              <a:rPr lang="en-US" sz="3400" b="1" dirty="0">
                <a:solidFill>
                  <a:schemeClr val="accent6">
                    <a:lumMod val="50000"/>
                  </a:schemeClr>
                </a:solidFill>
                <a:latin typeface="Segoe UI" panose="020B0502040204020203" pitchFamily="34" charset="0"/>
                <a:ea typeface="+mn-ea"/>
                <a:cs typeface="Segoe UI" panose="020B0502040204020203" pitchFamily="34" charset="0"/>
              </a:rPr>
              <a:t>CONSTRUCTION EMPLOYMENT</a:t>
            </a:r>
          </a:p>
        </p:txBody>
      </p:sp>
      <p:sp>
        <p:nvSpPr>
          <p:cNvPr id="6" name="TextBox 5">
            <a:extLst>
              <a:ext uri="{FF2B5EF4-FFF2-40B4-BE49-F238E27FC236}">
                <a16:creationId xmlns:a16="http://schemas.microsoft.com/office/drawing/2014/main" id="{5DC51C10-A55E-4ED7-874E-280CB34F2F47}"/>
              </a:ext>
            </a:extLst>
          </p:cNvPr>
          <p:cNvSpPr txBox="1"/>
          <p:nvPr/>
        </p:nvSpPr>
        <p:spPr>
          <a:xfrm>
            <a:off x="428625" y="1728021"/>
            <a:ext cx="3609975" cy="4941243"/>
          </a:xfrm>
          <a:prstGeom prst="roundRect">
            <a:avLst>
              <a:gd name="adj" fmla="val 5938"/>
            </a:avLst>
          </a:prstGeom>
          <a:solidFill>
            <a:schemeClr val="accent6">
              <a:lumMod val="20000"/>
              <a:lumOff val="80000"/>
            </a:schemeClr>
          </a:solidFill>
        </p:spPr>
        <p:txBody>
          <a:bodyPr wrap="square" rtlCol="0">
            <a:spAutoFit/>
          </a:bodyPr>
          <a:lstStyle/>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The country’s overall job situation remained steady in June, with the unemployment rate at 7.7%, unchanged from the previous month. </a:t>
            </a:r>
          </a:p>
          <a:p>
            <a:endParaRPr lang="en-US" sz="900" dirty="0">
              <a:solidFill>
                <a:schemeClr val="tx1">
                  <a:lumMod val="85000"/>
                  <a:lumOff val="15000"/>
                </a:schemeClr>
              </a:solidFill>
              <a:latin typeface="Segoe UI Semilight" panose="020B0402040204020203" pitchFamily="34" charset="0"/>
              <a:cs typeface="Segoe UI Semilight" panose="020B0402040204020203" pitchFamily="34" charset="0"/>
            </a:endParaRPr>
          </a:p>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Construction employment declined slightly by 1.4% MoM, likely due to seasonality in activity with the onset of the rainy season.   </a:t>
            </a:r>
          </a:p>
          <a:p>
            <a:endParaRPr lang="en-US" sz="1000" dirty="0">
              <a:solidFill>
                <a:schemeClr val="tx1">
                  <a:lumMod val="85000"/>
                  <a:lumOff val="15000"/>
                </a:schemeClr>
              </a:solidFill>
              <a:latin typeface="Segoe UI Semilight" panose="020B0402040204020203" pitchFamily="34" charset="0"/>
              <a:cs typeface="Segoe UI Semilight" panose="020B0402040204020203" pitchFamily="34" charset="0"/>
            </a:endParaRPr>
          </a:p>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Construction may be dampened by renewed stricter quarantine, partly mitigated  by treatment of industry as “essential” and vaccination progress among construction workers.</a:t>
            </a:r>
          </a:p>
        </p:txBody>
      </p:sp>
      <p:grpSp>
        <p:nvGrpSpPr>
          <p:cNvPr id="16" name="Group 15">
            <a:extLst>
              <a:ext uri="{FF2B5EF4-FFF2-40B4-BE49-F238E27FC236}">
                <a16:creationId xmlns:a16="http://schemas.microsoft.com/office/drawing/2014/main" id="{462E0C45-D737-464B-A305-3BC8B0BADDD9}"/>
              </a:ext>
            </a:extLst>
          </p:cNvPr>
          <p:cNvGrpSpPr/>
          <p:nvPr/>
        </p:nvGrpSpPr>
        <p:grpSpPr>
          <a:xfrm>
            <a:off x="9877425" y="-72384"/>
            <a:ext cx="2181225" cy="759804"/>
            <a:chOff x="9877425" y="-72384"/>
            <a:chExt cx="2181225" cy="759804"/>
          </a:xfrm>
        </p:grpSpPr>
        <p:sp>
          <p:nvSpPr>
            <p:cNvPr id="15" name="Rectangle: Diagonal Corners Snipped 14">
              <a:hlinkClick r:id="rId2" action="ppaction://hlinksldjump"/>
              <a:extLst>
                <a:ext uri="{FF2B5EF4-FFF2-40B4-BE49-F238E27FC236}">
                  <a16:creationId xmlns:a16="http://schemas.microsoft.com/office/drawing/2014/main" id="{FC1AE527-FC7C-414E-B7B5-9EAA9C85F69A}"/>
                </a:ext>
              </a:extLst>
            </p:cNvPr>
            <p:cNvSpPr/>
            <p:nvPr/>
          </p:nvSpPr>
          <p:spPr>
            <a:xfrm>
              <a:off x="10105209" y="30536"/>
              <a:ext cx="1953441" cy="548640"/>
            </a:xfrm>
            <a:prstGeom prst="snip2DiagRect">
              <a:avLst/>
            </a:prstGeom>
            <a:solidFill>
              <a:srgbClr val="D9D9D9">
                <a:alpha val="50196"/>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vron arrows with solid fill">
              <a:hlinkClick r:id="rId2" action="ppaction://hlinksldjump"/>
              <a:extLst>
                <a:ext uri="{FF2B5EF4-FFF2-40B4-BE49-F238E27FC236}">
                  <a16:creationId xmlns:a16="http://schemas.microsoft.com/office/drawing/2014/main" id="{8FB3AEF2-B2C7-419F-9FB6-1378EADD6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7043" y="-72384"/>
              <a:ext cx="885825" cy="759804"/>
            </a:xfrm>
            <a:prstGeom prst="rect">
              <a:avLst/>
            </a:prstGeom>
          </p:spPr>
        </p:pic>
        <p:sp>
          <p:nvSpPr>
            <p:cNvPr id="14" name="TextBox 13">
              <a:hlinkClick r:id="rId2" action="ppaction://hlinksldjump"/>
              <a:extLst>
                <a:ext uri="{FF2B5EF4-FFF2-40B4-BE49-F238E27FC236}">
                  <a16:creationId xmlns:a16="http://schemas.microsoft.com/office/drawing/2014/main" id="{67D52952-8454-4993-8508-7F81C4914E4E}"/>
                </a:ext>
              </a:extLst>
            </p:cNvPr>
            <p:cNvSpPr txBox="1"/>
            <p:nvPr/>
          </p:nvSpPr>
          <p:spPr>
            <a:xfrm>
              <a:off x="9877425" y="17439"/>
              <a:ext cx="1333500" cy="584775"/>
            </a:xfrm>
            <a:prstGeom prst="rect">
              <a:avLst/>
            </a:prstGeom>
            <a:noFill/>
          </p:spPr>
          <p:txBody>
            <a:bodyPr wrap="square" rtlCol="0">
              <a:spAutoFit/>
            </a:bodyPr>
            <a:lstStyle/>
            <a:p>
              <a:pPr algn="r"/>
              <a:r>
                <a:rPr lang="en-US" sz="1600" b="1" dirty="0">
                  <a:solidFill>
                    <a:schemeClr val="tx1">
                      <a:lumMod val="65000"/>
                      <a:lumOff val="35000"/>
                    </a:schemeClr>
                  </a:solidFill>
                  <a:latin typeface="Segoe UI Semilight" panose="020B0402040204020203" pitchFamily="34" charset="0"/>
                  <a:cs typeface="Segoe UI Semilight" panose="020B0402040204020203" pitchFamily="34" charset="0"/>
                </a:rPr>
                <a:t>BACK TO SUMMARY</a:t>
              </a:r>
            </a:p>
          </p:txBody>
        </p:sp>
      </p:grpSp>
      <p:sp>
        <p:nvSpPr>
          <p:cNvPr id="17" name="TextBox 16">
            <a:extLst>
              <a:ext uri="{FF2B5EF4-FFF2-40B4-BE49-F238E27FC236}">
                <a16:creationId xmlns:a16="http://schemas.microsoft.com/office/drawing/2014/main" id="{580ACD8C-6721-4DC2-AFCC-2593094B77A1}"/>
              </a:ext>
            </a:extLst>
          </p:cNvPr>
          <p:cNvSpPr txBox="1"/>
          <p:nvPr/>
        </p:nvSpPr>
        <p:spPr>
          <a:xfrm>
            <a:off x="4456795" y="878721"/>
            <a:ext cx="7405914" cy="307777"/>
          </a:xfrm>
          <a:prstGeom prst="rect">
            <a:avLst/>
          </a:prstGeom>
          <a:noFill/>
        </p:spPr>
        <p:txBody>
          <a:bodyPr wrap="square" rtlCol="0">
            <a:spAutoFit/>
          </a:bodyPr>
          <a:lstStyle/>
          <a:p>
            <a:pPr algn="ctr"/>
            <a:r>
              <a:rPr lang="en-US" sz="1400" b="1" u="sng" dirty="0">
                <a:solidFill>
                  <a:schemeClr val="tx1">
                    <a:lumMod val="75000"/>
                    <a:lumOff val="25000"/>
                  </a:schemeClr>
                </a:solidFill>
                <a:latin typeface="Arial" panose="020B0604020202020204" pitchFamily="34" charset="0"/>
                <a:cs typeface="Arial" panose="020B0604020202020204" pitchFamily="34" charset="0"/>
              </a:rPr>
              <a:t>Employment in Construction Sector, Million </a:t>
            </a:r>
            <a:r>
              <a:rPr lang="en-US" sz="1400" b="1" u="sng" dirty="0" err="1">
                <a:solidFill>
                  <a:schemeClr val="tx1">
                    <a:lumMod val="75000"/>
                    <a:lumOff val="25000"/>
                  </a:schemeClr>
                </a:solidFill>
                <a:latin typeface="Arial" panose="020B0604020202020204" pitchFamily="34" charset="0"/>
                <a:cs typeface="Arial" panose="020B0604020202020204" pitchFamily="34" charset="0"/>
              </a:rPr>
              <a:t>Pesons</a:t>
            </a:r>
            <a:endParaRPr lang="en-US" sz="1400" b="1" u="sng"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D6091D8-DA90-4325-9BAE-8801B30858C4}"/>
              </a:ext>
            </a:extLst>
          </p:cNvPr>
          <p:cNvSpPr txBox="1"/>
          <p:nvPr/>
        </p:nvSpPr>
        <p:spPr>
          <a:xfrm>
            <a:off x="4572000" y="6580464"/>
            <a:ext cx="7290709" cy="238363"/>
          </a:xfrm>
          <a:prstGeom prst="roundRect">
            <a:avLst/>
          </a:prstGeom>
          <a:solidFill>
            <a:schemeClr val="bg1">
              <a:lumMod val="95000"/>
            </a:schemeClr>
          </a:solidFill>
        </p:spPr>
        <p:txBody>
          <a:bodyPr wrap="square" rtlCol="0">
            <a:spAutoFit/>
          </a:bodyPr>
          <a:lstStyle/>
          <a:p>
            <a:pPr marL="228600"/>
            <a:r>
              <a:rPr lang="en-US" sz="800" dirty="0">
                <a:solidFill>
                  <a:schemeClr val="tx1">
                    <a:lumMod val="65000"/>
                    <a:lumOff val="35000"/>
                  </a:schemeClr>
                </a:solidFill>
                <a:latin typeface="Arial Nova Light" panose="020B0304020202020204" pitchFamily="34" charset="0"/>
              </a:rPr>
              <a:t>Source: PSA</a:t>
            </a:r>
          </a:p>
        </p:txBody>
      </p:sp>
      <p:sp>
        <p:nvSpPr>
          <p:cNvPr id="22" name="TextBox 21">
            <a:extLst>
              <a:ext uri="{FF2B5EF4-FFF2-40B4-BE49-F238E27FC236}">
                <a16:creationId xmlns:a16="http://schemas.microsoft.com/office/drawing/2014/main" id="{DE42841F-BBCF-4933-910D-BFE2486FBBE1}"/>
              </a:ext>
            </a:extLst>
          </p:cNvPr>
          <p:cNvSpPr txBox="1"/>
          <p:nvPr/>
        </p:nvSpPr>
        <p:spPr>
          <a:xfrm>
            <a:off x="-1" y="80273"/>
            <a:ext cx="10105209" cy="338554"/>
          </a:xfrm>
          <a:prstGeom prst="rect">
            <a:avLst/>
          </a:prstGeom>
          <a:solidFill>
            <a:schemeClr val="bg1">
              <a:lumMod val="85000"/>
              <a:alpha val="40000"/>
            </a:schemeClr>
          </a:solidFill>
        </p:spPr>
        <p:txBody>
          <a:bodyPr wrap="square" rtlCol="0">
            <a:spAutoFit/>
          </a:bodyPr>
          <a:lstStyle>
            <a:defPPr>
              <a:defRPr lang="en-US"/>
            </a:defPPr>
            <a:lvl2pPr lvl="1">
              <a:defRPr sz="1600" b="1">
                <a:solidFill>
                  <a:schemeClr val="bg1">
                    <a:lumMod val="50000"/>
                  </a:schemeClr>
                </a:solidFill>
                <a:latin typeface="Arial Nova Light" panose="020B0304020202020204" pitchFamily="34" charset="0"/>
              </a:defRPr>
            </a:lvl2pPr>
          </a:lstStyle>
          <a:p>
            <a:pPr lvl="1"/>
            <a:r>
              <a:rPr lang="en-US" dirty="0"/>
              <a:t>Construction Industry Watch – July 2021</a:t>
            </a:r>
          </a:p>
        </p:txBody>
      </p:sp>
      <p:graphicFrame>
        <p:nvGraphicFramePr>
          <p:cNvPr id="13" name="Chart 12">
            <a:extLst>
              <a:ext uri="{FF2B5EF4-FFF2-40B4-BE49-F238E27FC236}">
                <a16:creationId xmlns:a16="http://schemas.microsoft.com/office/drawing/2014/main" id="{2AA810BB-50C0-4B41-8C8A-A594888EB762}"/>
              </a:ext>
            </a:extLst>
          </p:cNvPr>
          <p:cNvGraphicFramePr>
            <a:graphicFrameLocks/>
          </p:cNvGraphicFramePr>
          <p:nvPr>
            <p:extLst>
              <p:ext uri="{D42A27DB-BD31-4B8C-83A1-F6EECF244321}">
                <p14:modId xmlns:p14="http://schemas.microsoft.com/office/powerpoint/2010/main" val="1365536446"/>
              </p:ext>
            </p:extLst>
          </p:nvPr>
        </p:nvGraphicFramePr>
        <p:xfrm>
          <a:off x="4483557" y="1186498"/>
          <a:ext cx="7406640" cy="52120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3639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902B-5965-489D-8CF0-42377BF6D4EE}"/>
              </a:ext>
            </a:extLst>
          </p:cNvPr>
          <p:cNvSpPr>
            <a:spLocks noGrp="1"/>
          </p:cNvSpPr>
          <p:nvPr>
            <p:ph type="title"/>
          </p:nvPr>
        </p:nvSpPr>
        <p:spPr>
          <a:xfrm>
            <a:off x="329292" y="609949"/>
            <a:ext cx="3956958" cy="1367720"/>
          </a:xfrm>
        </p:spPr>
        <p:txBody>
          <a:bodyPr>
            <a:noAutofit/>
          </a:bodyPr>
          <a:lstStyle/>
          <a:p>
            <a:r>
              <a:rPr lang="en-US" sz="3400" b="1" dirty="0">
                <a:solidFill>
                  <a:schemeClr val="accent6">
                    <a:lumMod val="50000"/>
                  </a:schemeClr>
                </a:solidFill>
                <a:latin typeface="Segoe UI" panose="020B0502040204020203" pitchFamily="34" charset="0"/>
                <a:ea typeface="+mn-ea"/>
                <a:cs typeface="Segoe UI" panose="020B0502040204020203" pitchFamily="34" charset="0"/>
              </a:rPr>
              <a:t>CONSTRUCTION MATERIALS PRICES - NCR</a:t>
            </a:r>
          </a:p>
        </p:txBody>
      </p:sp>
      <p:sp>
        <p:nvSpPr>
          <p:cNvPr id="6" name="TextBox 5">
            <a:extLst>
              <a:ext uri="{FF2B5EF4-FFF2-40B4-BE49-F238E27FC236}">
                <a16:creationId xmlns:a16="http://schemas.microsoft.com/office/drawing/2014/main" id="{5DC51C10-A55E-4ED7-874E-280CB34F2F47}"/>
              </a:ext>
            </a:extLst>
          </p:cNvPr>
          <p:cNvSpPr txBox="1"/>
          <p:nvPr/>
        </p:nvSpPr>
        <p:spPr>
          <a:xfrm>
            <a:off x="428625" y="2119906"/>
            <a:ext cx="3609975" cy="4085511"/>
          </a:xfrm>
          <a:prstGeom prst="roundRect">
            <a:avLst>
              <a:gd name="adj" fmla="val 5938"/>
            </a:avLst>
          </a:prstGeom>
          <a:solidFill>
            <a:schemeClr val="accent6">
              <a:lumMod val="20000"/>
              <a:lumOff val="80000"/>
            </a:schemeClr>
          </a:solidFill>
        </p:spPr>
        <p:txBody>
          <a:bodyPr wrap="square" rtlCol="0">
            <a:spAutoFit/>
          </a:bodyPr>
          <a:lstStyle/>
          <a:p>
            <a:pPr>
              <a:defRPr/>
            </a:pPr>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Construction materials wholesale price growth inched up slightly MoM and YoY in June 2021, driven by higher prices of lumber, steel, and electrical works. </a:t>
            </a:r>
          </a:p>
          <a:p>
            <a:pPr>
              <a:defRPr/>
            </a:pPr>
            <a:endParaRPr lang="en-US" dirty="0">
              <a:solidFill>
                <a:schemeClr val="tx1">
                  <a:lumMod val="85000"/>
                  <a:lumOff val="15000"/>
                </a:schemeClr>
              </a:solidFill>
              <a:latin typeface="Segoe UI Semilight" panose="020B0402040204020203" pitchFamily="34" charset="0"/>
              <a:cs typeface="Segoe UI Semilight" panose="020B0402040204020203" pitchFamily="34" charset="0"/>
            </a:endParaRPr>
          </a:p>
          <a:p>
            <a:pPr>
              <a:defRPr/>
            </a:pPr>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Retail prices steadied for the third month in a </a:t>
            </a:r>
            <a:r>
              <a:rPr lang="en-US">
                <a:solidFill>
                  <a:schemeClr val="tx1">
                    <a:lumMod val="85000"/>
                    <a:lumOff val="15000"/>
                  </a:schemeClr>
                </a:solidFill>
                <a:latin typeface="Segoe UI Semilight" panose="020B0402040204020203" pitchFamily="34" charset="0"/>
                <a:cs typeface="Segoe UI Semilight" panose="020B0402040204020203" pitchFamily="34" charset="0"/>
              </a:rPr>
              <a:t>row in June 2021 </a:t>
            </a:r>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Restrictions on small-scale construction projects during the enhanced community quarantine (ECQ) in the capital region can further abate retail price growth for construction.</a:t>
            </a:r>
          </a:p>
        </p:txBody>
      </p:sp>
      <p:grpSp>
        <p:nvGrpSpPr>
          <p:cNvPr id="16" name="Group 15">
            <a:extLst>
              <a:ext uri="{FF2B5EF4-FFF2-40B4-BE49-F238E27FC236}">
                <a16:creationId xmlns:a16="http://schemas.microsoft.com/office/drawing/2014/main" id="{462E0C45-D737-464B-A305-3BC8B0BADDD9}"/>
              </a:ext>
            </a:extLst>
          </p:cNvPr>
          <p:cNvGrpSpPr/>
          <p:nvPr/>
        </p:nvGrpSpPr>
        <p:grpSpPr>
          <a:xfrm>
            <a:off x="9877425" y="-72384"/>
            <a:ext cx="2181225" cy="759804"/>
            <a:chOff x="9877425" y="-72384"/>
            <a:chExt cx="2181225" cy="759804"/>
          </a:xfrm>
        </p:grpSpPr>
        <p:sp>
          <p:nvSpPr>
            <p:cNvPr id="15" name="Rectangle: Diagonal Corners Snipped 14">
              <a:hlinkClick r:id="rId2" action="ppaction://hlinksldjump"/>
              <a:extLst>
                <a:ext uri="{FF2B5EF4-FFF2-40B4-BE49-F238E27FC236}">
                  <a16:creationId xmlns:a16="http://schemas.microsoft.com/office/drawing/2014/main" id="{FC1AE527-FC7C-414E-B7B5-9EAA9C85F69A}"/>
                </a:ext>
              </a:extLst>
            </p:cNvPr>
            <p:cNvSpPr/>
            <p:nvPr/>
          </p:nvSpPr>
          <p:spPr>
            <a:xfrm>
              <a:off x="10105209" y="30536"/>
              <a:ext cx="1953441" cy="548640"/>
            </a:xfrm>
            <a:prstGeom prst="snip2DiagRect">
              <a:avLst/>
            </a:prstGeom>
            <a:solidFill>
              <a:srgbClr val="D9D9D9">
                <a:alpha val="50196"/>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vron arrows with solid fill">
              <a:hlinkClick r:id="rId2" action="ppaction://hlinksldjump"/>
              <a:extLst>
                <a:ext uri="{FF2B5EF4-FFF2-40B4-BE49-F238E27FC236}">
                  <a16:creationId xmlns:a16="http://schemas.microsoft.com/office/drawing/2014/main" id="{8FB3AEF2-B2C7-419F-9FB6-1378EADD6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7043" y="-72384"/>
              <a:ext cx="885825" cy="759804"/>
            </a:xfrm>
            <a:prstGeom prst="rect">
              <a:avLst/>
            </a:prstGeom>
          </p:spPr>
        </p:pic>
        <p:sp>
          <p:nvSpPr>
            <p:cNvPr id="14" name="TextBox 13">
              <a:hlinkClick r:id="rId2" action="ppaction://hlinksldjump"/>
              <a:extLst>
                <a:ext uri="{FF2B5EF4-FFF2-40B4-BE49-F238E27FC236}">
                  <a16:creationId xmlns:a16="http://schemas.microsoft.com/office/drawing/2014/main" id="{67D52952-8454-4993-8508-7F81C4914E4E}"/>
                </a:ext>
              </a:extLst>
            </p:cNvPr>
            <p:cNvSpPr txBox="1"/>
            <p:nvPr/>
          </p:nvSpPr>
          <p:spPr>
            <a:xfrm>
              <a:off x="9877425" y="17439"/>
              <a:ext cx="1333500" cy="584775"/>
            </a:xfrm>
            <a:prstGeom prst="rect">
              <a:avLst/>
            </a:prstGeom>
            <a:noFill/>
          </p:spPr>
          <p:txBody>
            <a:bodyPr wrap="square" rtlCol="0">
              <a:spAutoFit/>
            </a:bodyPr>
            <a:lstStyle/>
            <a:p>
              <a:pPr algn="r"/>
              <a:r>
                <a:rPr lang="en-US" sz="1600" b="1" dirty="0">
                  <a:solidFill>
                    <a:schemeClr val="tx1">
                      <a:lumMod val="65000"/>
                      <a:lumOff val="35000"/>
                    </a:schemeClr>
                  </a:solidFill>
                  <a:latin typeface="Segoe UI Semilight" panose="020B0402040204020203" pitchFamily="34" charset="0"/>
                  <a:cs typeface="Segoe UI Semilight" panose="020B0402040204020203" pitchFamily="34" charset="0"/>
                </a:rPr>
                <a:t>BACK TO SUMMARY</a:t>
              </a:r>
            </a:p>
          </p:txBody>
        </p:sp>
      </p:grpSp>
      <p:sp>
        <p:nvSpPr>
          <p:cNvPr id="17" name="TextBox 16">
            <a:extLst>
              <a:ext uri="{FF2B5EF4-FFF2-40B4-BE49-F238E27FC236}">
                <a16:creationId xmlns:a16="http://schemas.microsoft.com/office/drawing/2014/main" id="{580ACD8C-6721-4DC2-AFCC-2593094B77A1}"/>
              </a:ext>
            </a:extLst>
          </p:cNvPr>
          <p:cNvSpPr txBox="1"/>
          <p:nvPr/>
        </p:nvSpPr>
        <p:spPr>
          <a:xfrm>
            <a:off x="4456795" y="878721"/>
            <a:ext cx="7405914" cy="307777"/>
          </a:xfrm>
          <a:prstGeom prst="rect">
            <a:avLst/>
          </a:prstGeom>
          <a:noFill/>
        </p:spPr>
        <p:txBody>
          <a:bodyPr wrap="square" rtlCol="0">
            <a:spAutoFit/>
          </a:bodyPr>
          <a:lstStyle/>
          <a:p>
            <a:pPr algn="ctr"/>
            <a:r>
              <a:rPr lang="en-US" sz="1400" b="1" u="sng" dirty="0">
                <a:solidFill>
                  <a:schemeClr val="tx1">
                    <a:lumMod val="75000"/>
                    <a:lumOff val="25000"/>
                  </a:schemeClr>
                </a:solidFill>
                <a:latin typeface="Arial" panose="020B0604020202020204" pitchFamily="34" charset="0"/>
                <a:cs typeface="Arial" panose="020B0604020202020204" pitchFamily="34" charset="0"/>
              </a:rPr>
              <a:t>Construction Materials Price Inflation (NCR) and National Headline Inflation, % YoY</a:t>
            </a:r>
          </a:p>
        </p:txBody>
      </p:sp>
      <p:sp>
        <p:nvSpPr>
          <p:cNvPr id="20" name="TextBox 19">
            <a:extLst>
              <a:ext uri="{FF2B5EF4-FFF2-40B4-BE49-F238E27FC236}">
                <a16:creationId xmlns:a16="http://schemas.microsoft.com/office/drawing/2014/main" id="{9D6091D8-DA90-4325-9BAE-8801B30858C4}"/>
              </a:ext>
            </a:extLst>
          </p:cNvPr>
          <p:cNvSpPr txBox="1"/>
          <p:nvPr/>
        </p:nvSpPr>
        <p:spPr>
          <a:xfrm>
            <a:off x="4572000" y="6580464"/>
            <a:ext cx="7290709" cy="238363"/>
          </a:xfrm>
          <a:prstGeom prst="roundRect">
            <a:avLst/>
          </a:prstGeom>
          <a:solidFill>
            <a:schemeClr val="bg1">
              <a:lumMod val="95000"/>
            </a:schemeClr>
          </a:solidFill>
        </p:spPr>
        <p:txBody>
          <a:bodyPr wrap="square" rtlCol="0">
            <a:spAutoFit/>
          </a:bodyPr>
          <a:lstStyle/>
          <a:p>
            <a:pPr marL="228600"/>
            <a:r>
              <a:rPr lang="en-US" sz="800" dirty="0">
                <a:solidFill>
                  <a:schemeClr val="tx1">
                    <a:lumMod val="65000"/>
                    <a:lumOff val="35000"/>
                  </a:schemeClr>
                </a:solidFill>
                <a:latin typeface="Arial Nova Light" panose="020B0304020202020204" pitchFamily="34" charset="0"/>
              </a:rPr>
              <a:t>Source: PSA</a:t>
            </a:r>
          </a:p>
        </p:txBody>
      </p:sp>
      <p:sp>
        <p:nvSpPr>
          <p:cNvPr id="13" name="TextBox 12">
            <a:extLst>
              <a:ext uri="{FF2B5EF4-FFF2-40B4-BE49-F238E27FC236}">
                <a16:creationId xmlns:a16="http://schemas.microsoft.com/office/drawing/2014/main" id="{EC455F9C-D92F-4FB2-9F94-5CA5F0273B90}"/>
              </a:ext>
            </a:extLst>
          </p:cNvPr>
          <p:cNvSpPr txBox="1"/>
          <p:nvPr/>
        </p:nvSpPr>
        <p:spPr>
          <a:xfrm>
            <a:off x="-1" y="80273"/>
            <a:ext cx="10105209" cy="338554"/>
          </a:xfrm>
          <a:prstGeom prst="rect">
            <a:avLst/>
          </a:prstGeom>
          <a:solidFill>
            <a:schemeClr val="bg1">
              <a:lumMod val="85000"/>
              <a:alpha val="40000"/>
            </a:schemeClr>
          </a:solidFill>
        </p:spPr>
        <p:txBody>
          <a:bodyPr wrap="square" rtlCol="0">
            <a:spAutoFit/>
          </a:bodyPr>
          <a:lstStyle>
            <a:defPPr>
              <a:defRPr lang="en-US"/>
            </a:defPPr>
            <a:lvl2pPr lvl="1">
              <a:defRPr sz="1600" b="1">
                <a:solidFill>
                  <a:schemeClr val="bg1">
                    <a:lumMod val="50000"/>
                  </a:schemeClr>
                </a:solidFill>
                <a:latin typeface="Arial Nova Light" panose="020B0304020202020204" pitchFamily="34" charset="0"/>
              </a:defRPr>
            </a:lvl2pPr>
          </a:lstStyle>
          <a:p>
            <a:pPr lvl="1"/>
            <a:r>
              <a:rPr lang="en-US" dirty="0"/>
              <a:t>Construction Industry Watch – July 2021</a:t>
            </a:r>
          </a:p>
        </p:txBody>
      </p:sp>
      <p:graphicFrame>
        <p:nvGraphicFramePr>
          <p:cNvPr id="18" name="Chart 17">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1419698762"/>
              </p:ext>
            </p:extLst>
          </p:nvPr>
        </p:nvGraphicFramePr>
        <p:xfrm>
          <a:off x="4486274" y="1186498"/>
          <a:ext cx="7406640" cy="52120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063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902B-5965-489D-8CF0-42377BF6D4EE}"/>
              </a:ext>
            </a:extLst>
          </p:cNvPr>
          <p:cNvSpPr>
            <a:spLocks noGrp="1"/>
          </p:cNvSpPr>
          <p:nvPr>
            <p:ph type="title"/>
          </p:nvPr>
        </p:nvSpPr>
        <p:spPr>
          <a:xfrm>
            <a:off x="329292" y="651081"/>
            <a:ext cx="4242708" cy="948620"/>
          </a:xfrm>
        </p:spPr>
        <p:txBody>
          <a:bodyPr>
            <a:noAutofit/>
          </a:bodyPr>
          <a:lstStyle/>
          <a:p>
            <a:r>
              <a:rPr lang="en-US" sz="3400" b="1" dirty="0">
                <a:solidFill>
                  <a:schemeClr val="accent6">
                    <a:lumMod val="50000"/>
                  </a:schemeClr>
                </a:solidFill>
                <a:latin typeface="Segoe UI" panose="020B0502040204020203" pitchFamily="34" charset="0"/>
                <a:ea typeface="+mn-ea"/>
                <a:cs typeface="Segoe UI" panose="020B0502040204020203" pitchFamily="34" charset="0"/>
              </a:rPr>
              <a:t>APPROVED BUILDING PERMITS</a:t>
            </a:r>
          </a:p>
        </p:txBody>
      </p:sp>
      <p:sp>
        <p:nvSpPr>
          <p:cNvPr id="6" name="TextBox 5">
            <a:extLst>
              <a:ext uri="{FF2B5EF4-FFF2-40B4-BE49-F238E27FC236}">
                <a16:creationId xmlns:a16="http://schemas.microsoft.com/office/drawing/2014/main" id="{5DC51C10-A55E-4ED7-874E-280CB34F2F47}"/>
              </a:ext>
            </a:extLst>
          </p:cNvPr>
          <p:cNvSpPr txBox="1"/>
          <p:nvPr/>
        </p:nvSpPr>
        <p:spPr>
          <a:xfrm>
            <a:off x="428625" y="2119906"/>
            <a:ext cx="3609975" cy="4611826"/>
          </a:xfrm>
          <a:prstGeom prst="roundRect">
            <a:avLst>
              <a:gd name="adj" fmla="val 5938"/>
            </a:avLst>
          </a:prstGeom>
          <a:solidFill>
            <a:schemeClr val="accent6">
              <a:lumMod val="20000"/>
              <a:lumOff val="80000"/>
            </a:schemeClr>
          </a:solidFill>
        </p:spPr>
        <p:txBody>
          <a:bodyPr wrap="square" rtlCol="0">
            <a:spAutoFit/>
          </a:bodyPr>
          <a:lstStyle/>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1Q21 building permits show an improvement but still below last year and pre-pandemic levels. </a:t>
            </a:r>
          </a:p>
          <a:p>
            <a:endParaRPr lang="en-US" dirty="0">
              <a:solidFill>
                <a:schemeClr val="tx1">
                  <a:lumMod val="85000"/>
                  <a:lumOff val="15000"/>
                </a:schemeClr>
              </a:solidFill>
              <a:latin typeface="Segoe UI Semilight" panose="020B0402040204020203" pitchFamily="34" charset="0"/>
              <a:cs typeface="Segoe UI Semilight" panose="020B0402040204020203" pitchFamily="34" charset="0"/>
            </a:endParaRPr>
          </a:p>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Faster improvement observed in the residential sector.</a:t>
            </a:r>
          </a:p>
          <a:p>
            <a:endParaRPr lang="en-US" dirty="0">
              <a:solidFill>
                <a:schemeClr val="tx1">
                  <a:lumMod val="85000"/>
                  <a:lumOff val="15000"/>
                </a:schemeClr>
              </a:solidFill>
              <a:latin typeface="Segoe UI Semilight" panose="020B0402040204020203" pitchFamily="34" charset="0"/>
              <a:cs typeface="Segoe UI Semilight" panose="020B0402040204020203" pitchFamily="34" charset="0"/>
            </a:endParaRPr>
          </a:p>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Based on their disclosures, big developers are reporting construction progress improvements to catch up on delays incurred since the pandemic. Exemption of essential large-scale projects can help mitigate disruptions in the sector during the ECQ.</a:t>
            </a:r>
          </a:p>
        </p:txBody>
      </p:sp>
      <p:grpSp>
        <p:nvGrpSpPr>
          <p:cNvPr id="16" name="Group 15">
            <a:extLst>
              <a:ext uri="{FF2B5EF4-FFF2-40B4-BE49-F238E27FC236}">
                <a16:creationId xmlns:a16="http://schemas.microsoft.com/office/drawing/2014/main" id="{462E0C45-D737-464B-A305-3BC8B0BADDD9}"/>
              </a:ext>
            </a:extLst>
          </p:cNvPr>
          <p:cNvGrpSpPr/>
          <p:nvPr/>
        </p:nvGrpSpPr>
        <p:grpSpPr>
          <a:xfrm>
            <a:off x="9877425" y="-72384"/>
            <a:ext cx="2181225" cy="759804"/>
            <a:chOff x="9877425" y="-72384"/>
            <a:chExt cx="2181225" cy="759804"/>
          </a:xfrm>
        </p:grpSpPr>
        <p:sp>
          <p:nvSpPr>
            <p:cNvPr id="15" name="Rectangle: Diagonal Corners Snipped 14">
              <a:hlinkClick r:id="rId2" action="ppaction://hlinksldjump"/>
              <a:extLst>
                <a:ext uri="{FF2B5EF4-FFF2-40B4-BE49-F238E27FC236}">
                  <a16:creationId xmlns:a16="http://schemas.microsoft.com/office/drawing/2014/main" id="{FC1AE527-FC7C-414E-B7B5-9EAA9C85F69A}"/>
                </a:ext>
              </a:extLst>
            </p:cNvPr>
            <p:cNvSpPr/>
            <p:nvPr/>
          </p:nvSpPr>
          <p:spPr>
            <a:xfrm>
              <a:off x="10105209" y="30536"/>
              <a:ext cx="1953441" cy="548640"/>
            </a:xfrm>
            <a:prstGeom prst="snip2DiagRect">
              <a:avLst/>
            </a:prstGeom>
            <a:solidFill>
              <a:srgbClr val="D9D9D9">
                <a:alpha val="50196"/>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vron arrows with solid fill">
              <a:hlinkClick r:id="rId2" action="ppaction://hlinksldjump"/>
              <a:extLst>
                <a:ext uri="{FF2B5EF4-FFF2-40B4-BE49-F238E27FC236}">
                  <a16:creationId xmlns:a16="http://schemas.microsoft.com/office/drawing/2014/main" id="{8FB3AEF2-B2C7-419F-9FB6-1378EADD6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7043" y="-72384"/>
              <a:ext cx="885825" cy="759804"/>
            </a:xfrm>
            <a:prstGeom prst="rect">
              <a:avLst/>
            </a:prstGeom>
          </p:spPr>
        </p:pic>
        <p:sp>
          <p:nvSpPr>
            <p:cNvPr id="14" name="TextBox 13">
              <a:hlinkClick r:id="rId2" action="ppaction://hlinksldjump"/>
              <a:extLst>
                <a:ext uri="{FF2B5EF4-FFF2-40B4-BE49-F238E27FC236}">
                  <a16:creationId xmlns:a16="http://schemas.microsoft.com/office/drawing/2014/main" id="{67D52952-8454-4993-8508-7F81C4914E4E}"/>
                </a:ext>
              </a:extLst>
            </p:cNvPr>
            <p:cNvSpPr txBox="1"/>
            <p:nvPr/>
          </p:nvSpPr>
          <p:spPr>
            <a:xfrm>
              <a:off x="9877425" y="17439"/>
              <a:ext cx="1333500" cy="584775"/>
            </a:xfrm>
            <a:prstGeom prst="rect">
              <a:avLst/>
            </a:prstGeom>
            <a:noFill/>
          </p:spPr>
          <p:txBody>
            <a:bodyPr wrap="square" rtlCol="0">
              <a:spAutoFit/>
            </a:bodyPr>
            <a:lstStyle/>
            <a:p>
              <a:pPr algn="r"/>
              <a:r>
                <a:rPr lang="en-US" sz="1600" b="1" dirty="0">
                  <a:solidFill>
                    <a:schemeClr val="tx1">
                      <a:lumMod val="65000"/>
                      <a:lumOff val="35000"/>
                    </a:schemeClr>
                  </a:solidFill>
                  <a:latin typeface="Segoe UI Semilight" panose="020B0402040204020203" pitchFamily="34" charset="0"/>
                  <a:cs typeface="Segoe UI Semilight" panose="020B0402040204020203" pitchFamily="34" charset="0"/>
                </a:rPr>
                <a:t>BACK TO SUMMARY</a:t>
              </a:r>
            </a:p>
          </p:txBody>
        </p:sp>
      </p:grpSp>
      <p:sp>
        <p:nvSpPr>
          <p:cNvPr id="17" name="TextBox 16">
            <a:extLst>
              <a:ext uri="{FF2B5EF4-FFF2-40B4-BE49-F238E27FC236}">
                <a16:creationId xmlns:a16="http://schemas.microsoft.com/office/drawing/2014/main" id="{580ACD8C-6721-4DC2-AFCC-2593094B77A1}"/>
              </a:ext>
            </a:extLst>
          </p:cNvPr>
          <p:cNvSpPr txBox="1"/>
          <p:nvPr/>
        </p:nvSpPr>
        <p:spPr>
          <a:xfrm>
            <a:off x="4456795" y="878721"/>
            <a:ext cx="7405914" cy="307777"/>
          </a:xfrm>
          <a:prstGeom prst="rect">
            <a:avLst/>
          </a:prstGeom>
          <a:noFill/>
        </p:spPr>
        <p:txBody>
          <a:bodyPr wrap="square" rtlCol="0">
            <a:spAutoFit/>
          </a:bodyPr>
          <a:lstStyle/>
          <a:p>
            <a:pPr algn="ctr"/>
            <a:r>
              <a:rPr lang="en-US" sz="1400" b="1" u="sng" dirty="0">
                <a:solidFill>
                  <a:schemeClr val="tx1">
                    <a:lumMod val="75000"/>
                    <a:lumOff val="25000"/>
                  </a:schemeClr>
                </a:solidFill>
                <a:latin typeface="Arial" panose="020B0604020202020204" pitchFamily="34" charset="0"/>
                <a:cs typeface="Arial" panose="020B0604020202020204" pitchFamily="34" charset="0"/>
              </a:rPr>
              <a:t>Approved Building Permits by Floor Area, Thousand Square Meters</a:t>
            </a:r>
          </a:p>
        </p:txBody>
      </p:sp>
      <p:sp>
        <p:nvSpPr>
          <p:cNvPr id="20" name="TextBox 19">
            <a:extLst>
              <a:ext uri="{FF2B5EF4-FFF2-40B4-BE49-F238E27FC236}">
                <a16:creationId xmlns:a16="http://schemas.microsoft.com/office/drawing/2014/main" id="{9D6091D8-DA90-4325-9BAE-8801B30858C4}"/>
              </a:ext>
            </a:extLst>
          </p:cNvPr>
          <p:cNvSpPr txBox="1"/>
          <p:nvPr/>
        </p:nvSpPr>
        <p:spPr>
          <a:xfrm>
            <a:off x="4572000" y="6580464"/>
            <a:ext cx="7290709" cy="238363"/>
          </a:xfrm>
          <a:prstGeom prst="roundRect">
            <a:avLst/>
          </a:prstGeom>
          <a:solidFill>
            <a:schemeClr val="bg1">
              <a:lumMod val="95000"/>
            </a:schemeClr>
          </a:solidFill>
        </p:spPr>
        <p:txBody>
          <a:bodyPr wrap="square" rtlCol="0">
            <a:spAutoFit/>
          </a:bodyPr>
          <a:lstStyle/>
          <a:p>
            <a:pPr marL="228600"/>
            <a:r>
              <a:rPr lang="en-US" sz="800" dirty="0">
                <a:solidFill>
                  <a:schemeClr val="tx1">
                    <a:lumMod val="65000"/>
                    <a:lumOff val="35000"/>
                  </a:schemeClr>
                </a:solidFill>
                <a:latin typeface="Arial Nova Light" panose="020B0304020202020204" pitchFamily="34" charset="0"/>
              </a:rPr>
              <a:t>Source: PSA</a:t>
            </a:r>
          </a:p>
        </p:txBody>
      </p:sp>
      <p:sp>
        <p:nvSpPr>
          <p:cNvPr id="22" name="TextBox 21">
            <a:extLst>
              <a:ext uri="{FF2B5EF4-FFF2-40B4-BE49-F238E27FC236}">
                <a16:creationId xmlns:a16="http://schemas.microsoft.com/office/drawing/2014/main" id="{DE42841F-BBCF-4933-910D-BFE2486FBBE1}"/>
              </a:ext>
            </a:extLst>
          </p:cNvPr>
          <p:cNvSpPr txBox="1"/>
          <p:nvPr/>
        </p:nvSpPr>
        <p:spPr>
          <a:xfrm>
            <a:off x="-1" y="80273"/>
            <a:ext cx="10105209" cy="338554"/>
          </a:xfrm>
          <a:prstGeom prst="rect">
            <a:avLst/>
          </a:prstGeom>
          <a:solidFill>
            <a:schemeClr val="bg1">
              <a:lumMod val="85000"/>
              <a:alpha val="40000"/>
            </a:schemeClr>
          </a:solidFill>
        </p:spPr>
        <p:txBody>
          <a:bodyPr wrap="square" rtlCol="0">
            <a:spAutoFit/>
          </a:bodyPr>
          <a:lstStyle>
            <a:defPPr>
              <a:defRPr lang="en-US"/>
            </a:defPPr>
            <a:lvl2pPr lvl="1">
              <a:defRPr sz="1600" b="1">
                <a:solidFill>
                  <a:schemeClr val="bg1">
                    <a:lumMod val="50000"/>
                  </a:schemeClr>
                </a:solidFill>
                <a:latin typeface="Arial Nova Light" panose="020B0304020202020204" pitchFamily="34" charset="0"/>
              </a:defRPr>
            </a:lvl2pPr>
          </a:lstStyle>
          <a:p>
            <a:pPr lvl="1"/>
            <a:r>
              <a:rPr lang="en-US" dirty="0"/>
              <a:t>Construction Industry Watch – July 2021</a:t>
            </a:r>
          </a:p>
        </p:txBody>
      </p:sp>
      <p:graphicFrame>
        <p:nvGraphicFramePr>
          <p:cNvPr id="13" name="Chart 12">
            <a:extLst>
              <a:ext uri="{FF2B5EF4-FFF2-40B4-BE49-F238E27FC236}">
                <a16:creationId xmlns:a16="http://schemas.microsoft.com/office/drawing/2014/main" id="{367129C8-8511-4702-83B0-E4AE66ACF7A0}"/>
              </a:ext>
            </a:extLst>
          </p:cNvPr>
          <p:cNvGraphicFramePr>
            <a:graphicFrameLocks/>
          </p:cNvGraphicFramePr>
          <p:nvPr>
            <p:extLst>
              <p:ext uri="{D42A27DB-BD31-4B8C-83A1-F6EECF244321}">
                <p14:modId xmlns:p14="http://schemas.microsoft.com/office/powerpoint/2010/main" val="3364653740"/>
              </p:ext>
            </p:extLst>
          </p:nvPr>
        </p:nvGraphicFramePr>
        <p:xfrm>
          <a:off x="4456795" y="1223510"/>
          <a:ext cx="7406640" cy="52120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524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902B-5965-489D-8CF0-42377BF6D4EE}"/>
              </a:ext>
            </a:extLst>
          </p:cNvPr>
          <p:cNvSpPr>
            <a:spLocks noGrp="1"/>
          </p:cNvSpPr>
          <p:nvPr>
            <p:ph type="title"/>
          </p:nvPr>
        </p:nvSpPr>
        <p:spPr>
          <a:xfrm>
            <a:off x="329292" y="651081"/>
            <a:ext cx="4242708" cy="948620"/>
          </a:xfrm>
        </p:spPr>
        <p:txBody>
          <a:bodyPr>
            <a:noAutofit/>
          </a:bodyPr>
          <a:lstStyle/>
          <a:p>
            <a:r>
              <a:rPr lang="en-US" sz="3400" b="1" dirty="0">
                <a:solidFill>
                  <a:schemeClr val="accent6">
                    <a:lumMod val="50000"/>
                  </a:schemeClr>
                </a:solidFill>
                <a:latin typeface="Segoe UI" panose="020B0502040204020203" pitchFamily="34" charset="0"/>
                <a:ea typeface="+mn-ea"/>
                <a:cs typeface="Segoe UI" panose="020B0502040204020203" pitchFamily="34" charset="0"/>
              </a:rPr>
              <a:t>LOANS FOR CONSTRUCTION</a:t>
            </a:r>
          </a:p>
        </p:txBody>
      </p:sp>
      <p:sp>
        <p:nvSpPr>
          <p:cNvPr id="6" name="TextBox 5">
            <a:extLst>
              <a:ext uri="{FF2B5EF4-FFF2-40B4-BE49-F238E27FC236}">
                <a16:creationId xmlns:a16="http://schemas.microsoft.com/office/drawing/2014/main" id="{5DC51C10-A55E-4ED7-874E-280CB34F2F47}"/>
              </a:ext>
            </a:extLst>
          </p:cNvPr>
          <p:cNvSpPr txBox="1"/>
          <p:nvPr/>
        </p:nvSpPr>
        <p:spPr>
          <a:xfrm>
            <a:off x="428625" y="2119906"/>
            <a:ext cx="3609975" cy="2945368"/>
          </a:xfrm>
          <a:prstGeom prst="roundRect">
            <a:avLst>
              <a:gd name="adj" fmla="val 5938"/>
            </a:avLst>
          </a:prstGeom>
          <a:solidFill>
            <a:schemeClr val="accent6">
              <a:lumMod val="20000"/>
              <a:lumOff val="80000"/>
            </a:schemeClr>
          </a:solidFill>
        </p:spPr>
        <p:txBody>
          <a:bodyPr wrap="square" rtlCol="0">
            <a:spAutoFit/>
          </a:bodyPr>
          <a:lstStyle/>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Total credit activity remained weak in May (-1.2% YoY), amid a still risk-averse banking sector. </a:t>
            </a:r>
          </a:p>
          <a:p>
            <a:br>
              <a:rPr lang="en-US" dirty="0">
                <a:solidFill>
                  <a:schemeClr val="tx1">
                    <a:lumMod val="85000"/>
                    <a:lumOff val="15000"/>
                  </a:schemeClr>
                </a:solidFill>
                <a:latin typeface="Segoe UI Semilight" panose="020B0402040204020203" pitchFamily="34" charset="0"/>
                <a:cs typeface="Segoe UI Semilight" panose="020B0402040204020203" pitchFamily="34" charset="0"/>
              </a:rPr>
            </a:br>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Meanwhile, outstanding loans for construction grew 2.8% YoY in May, another signal that construction turnaround precedes the overall economic activity. </a:t>
            </a:r>
          </a:p>
        </p:txBody>
      </p:sp>
      <p:grpSp>
        <p:nvGrpSpPr>
          <p:cNvPr id="16" name="Group 15">
            <a:extLst>
              <a:ext uri="{FF2B5EF4-FFF2-40B4-BE49-F238E27FC236}">
                <a16:creationId xmlns:a16="http://schemas.microsoft.com/office/drawing/2014/main" id="{462E0C45-D737-464B-A305-3BC8B0BADDD9}"/>
              </a:ext>
            </a:extLst>
          </p:cNvPr>
          <p:cNvGrpSpPr/>
          <p:nvPr/>
        </p:nvGrpSpPr>
        <p:grpSpPr>
          <a:xfrm>
            <a:off x="9877425" y="-72384"/>
            <a:ext cx="2181225" cy="759804"/>
            <a:chOff x="9877425" y="-72384"/>
            <a:chExt cx="2181225" cy="759804"/>
          </a:xfrm>
        </p:grpSpPr>
        <p:sp>
          <p:nvSpPr>
            <p:cNvPr id="15" name="Rectangle: Diagonal Corners Snipped 14">
              <a:hlinkClick r:id="rId2" action="ppaction://hlinksldjump"/>
              <a:extLst>
                <a:ext uri="{FF2B5EF4-FFF2-40B4-BE49-F238E27FC236}">
                  <a16:creationId xmlns:a16="http://schemas.microsoft.com/office/drawing/2014/main" id="{FC1AE527-FC7C-414E-B7B5-9EAA9C85F69A}"/>
                </a:ext>
              </a:extLst>
            </p:cNvPr>
            <p:cNvSpPr/>
            <p:nvPr/>
          </p:nvSpPr>
          <p:spPr>
            <a:xfrm>
              <a:off x="10105209" y="30536"/>
              <a:ext cx="1953441" cy="548640"/>
            </a:xfrm>
            <a:prstGeom prst="snip2DiagRect">
              <a:avLst/>
            </a:prstGeom>
            <a:solidFill>
              <a:srgbClr val="D9D9D9">
                <a:alpha val="50196"/>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vron arrows with solid fill">
              <a:hlinkClick r:id="rId2" action="ppaction://hlinksldjump"/>
              <a:extLst>
                <a:ext uri="{FF2B5EF4-FFF2-40B4-BE49-F238E27FC236}">
                  <a16:creationId xmlns:a16="http://schemas.microsoft.com/office/drawing/2014/main" id="{8FB3AEF2-B2C7-419F-9FB6-1378EADD6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7043" y="-72384"/>
              <a:ext cx="885825" cy="759804"/>
            </a:xfrm>
            <a:prstGeom prst="rect">
              <a:avLst/>
            </a:prstGeom>
          </p:spPr>
        </p:pic>
        <p:sp>
          <p:nvSpPr>
            <p:cNvPr id="14" name="TextBox 13">
              <a:hlinkClick r:id="rId2" action="ppaction://hlinksldjump"/>
              <a:extLst>
                <a:ext uri="{FF2B5EF4-FFF2-40B4-BE49-F238E27FC236}">
                  <a16:creationId xmlns:a16="http://schemas.microsoft.com/office/drawing/2014/main" id="{67D52952-8454-4993-8508-7F81C4914E4E}"/>
                </a:ext>
              </a:extLst>
            </p:cNvPr>
            <p:cNvSpPr txBox="1"/>
            <p:nvPr/>
          </p:nvSpPr>
          <p:spPr>
            <a:xfrm>
              <a:off x="9877425" y="17439"/>
              <a:ext cx="1333500" cy="584775"/>
            </a:xfrm>
            <a:prstGeom prst="rect">
              <a:avLst/>
            </a:prstGeom>
            <a:noFill/>
          </p:spPr>
          <p:txBody>
            <a:bodyPr wrap="square" rtlCol="0">
              <a:spAutoFit/>
            </a:bodyPr>
            <a:lstStyle/>
            <a:p>
              <a:pPr algn="r"/>
              <a:r>
                <a:rPr lang="en-US" sz="1600" b="1" dirty="0">
                  <a:solidFill>
                    <a:schemeClr val="tx1">
                      <a:lumMod val="65000"/>
                      <a:lumOff val="35000"/>
                    </a:schemeClr>
                  </a:solidFill>
                  <a:latin typeface="Segoe UI Semilight" panose="020B0402040204020203" pitchFamily="34" charset="0"/>
                  <a:cs typeface="Segoe UI Semilight" panose="020B0402040204020203" pitchFamily="34" charset="0"/>
                </a:rPr>
                <a:t>BACK TO SUMMARY</a:t>
              </a:r>
            </a:p>
          </p:txBody>
        </p:sp>
      </p:grpSp>
      <p:sp>
        <p:nvSpPr>
          <p:cNvPr id="17" name="TextBox 16">
            <a:extLst>
              <a:ext uri="{FF2B5EF4-FFF2-40B4-BE49-F238E27FC236}">
                <a16:creationId xmlns:a16="http://schemas.microsoft.com/office/drawing/2014/main" id="{580ACD8C-6721-4DC2-AFCC-2593094B77A1}"/>
              </a:ext>
            </a:extLst>
          </p:cNvPr>
          <p:cNvSpPr txBox="1"/>
          <p:nvPr/>
        </p:nvSpPr>
        <p:spPr>
          <a:xfrm>
            <a:off x="4456795" y="878721"/>
            <a:ext cx="7405914" cy="307777"/>
          </a:xfrm>
          <a:prstGeom prst="rect">
            <a:avLst/>
          </a:prstGeom>
          <a:noFill/>
        </p:spPr>
        <p:txBody>
          <a:bodyPr wrap="square" rtlCol="0">
            <a:spAutoFit/>
          </a:bodyPr>
          <a:lstStyle/>
          <a:p>
            <a:pPr algn="ctr"/>
            <a:r>
              <a:rPr lang="en-US" sz="1400" b="1" u="sng" dirty="0">
                <a:solidFill>
                  <a:schemeClr val="tx1">
                    <a:lumMod val="75000"/>
                    <a:lumOff val="25000"/>
                  </a:schemeClr>
                </a:solidFill>
                <a:latin typeface="Arial" panose="020B0604020202020204" pitchFamily="34" charset="0"/>
                <a:cs typeface="Arial" panose="020B0604020202020204" pitchFamily="34" charset="0"/>
              </a:rPr>
              <a:t>Universal and Commercial Bank Loans for Construction, Php Billions</a:t>
            </a:r>
          </a:p>
        </p:txBody>
      </p:sp>
      <p:sp>
        <p:nvSpPr>
          <p:cNvPr id="20" name="TextBox 19">
            <a:extLst>
              <a:ext uri="{FF2B5EF4-FFF2-40B4-BE49-F238E27FC236}">
                <a16:creationId xmlns:a16="http://schemas.microsoft.com/office/drawing/2014/main" id="{9D6091D8-DA90-4325-9BAE-8801B30858C4}"/>
              </a:ext>
            </a:extLst>
          </p:cNvPr>
          <p:cNvSpPr txBox="1"/>
          <p:nvPr/>
        </p:nvSpPr>
        <p:spPr>
          <a:xfrm>
            <a:off x="4572000" y="6580464"/>
            <a:ext cx="7290709" cy="238363"/>
          </a:xfrm>
          <a:prstGeom prst="roundRect">
            <a:avLst/>
          </a:prstGeom>
          <a:solidFill>
            <a:schemeClr val="bg1">
              <a:lumMod val="95000"/>
            </a:schemeClr>
          </a:solidFill>
        </p:spPr>
        <p:txBody>
          <a:bodyPr wrap="square" rtlCol="0">
            <a:spAutoFit/>
          </a:bodyPr>
          <a:lstStyle/>
          <a:p>
            <a:pPr marL="228600"/>
            <a:r>
              <a:rPr lang="en-US" sz="800" dirty="0">
                <a:solidFill>
                  <a:schemeClr val="tx1">
                    <a:lumMod val="65000"/>
                    <a:lumOff val="35000"/>
                  </a:schemeClr>
                </a:solidFill>
                <a:latin typeface="Arial Nova Light" panose="020B0304020202020204" pitchFamily="34" charset="0"/>
              </a:rPr>
              <a:t>Source: BSP</a:t>
            </a:r>
          </a:p>
        </p:txBody>
      </p:sp>
      <p:sp>
        <p:nvSpPr>
          <p:cNvPr id="22" name="TextBox 21">
            <a:extLst>
              <a:ext uri="{FF2B5EF4-FFF2-40B4-BE49-F238E27FC236}">
                <a16:creationId xmlns:a16="http://schemas.microsoft.com/office/drawing/2014/main" id="{DE42841F-BBCF-4933-910D-BFE2486FBBE1}"/>
              </a:ext>
            </a:extLst>
          </p:cNvPr>
          <p:cNvSpPr txBox="1"/>
          <p:nvPr/>
        </p:nvSpPr>
        <p:spPr>
          <a:xfrm>
            <a:off x="-1" y="80273"/>
            <a:ext cx="10105209" cy="338554"/>
          </a:xfrm>
          <a:prstGeom prst="rect">
            <a:avLst/>
          </a:prstGeom>
          <a:solidFill>
            <a:schemeClr val="bg1">
              <a:lumMod val="85000"/>
              <a:alpha val="40000"/>
            </a:schemeClr>
          </a:solidFill>
        </p:spPr>
        <p:txBody>
          <a:bodyPr wrap="square" rtlCol="0">
            <a:spAutoFit/>
          </a:bodyPr>
          <a:lstStyle>
            <a:defPPr>
              <a:defRPr lang="en-US"/>
            </a:defPPr>
            <a:lvl2pPr lvl="1">
              <a:defRPr sz="1600" b="1">
                <a:solidFill>
                  <a:schemeClr val="bg1">
                    <a:lumMod val="50000"/>
                  </a:schemeClr>
                </a:solidFill>
                <a:latin typeface="Arial Nova Light" panose="020B0304020202020204" pitchFamily="34" charset="0"/>
              </a:defRPr>
            </a:lvl2pPr>
          </a:lstStyle>
          <a:p>
            <a:pPr lvl="1"/>
            <a:r>
              <a:rPr lang="en-US" dirty="0"/>
              <a:t>Construction Industry Watch – July 2021</a:t>
            </a:r>
          </a:p>
        </p:txBody>
      </p:sp>
      <p:graphicFrame>
        <p:nvGraphicFramePr>
          <p:cNvPr id="23" name="Chart 22">
            <a:extLst>
              <a:ext uri="{FF2B5EF4-FFF2-40B4-BE49-F238E27FC236}">
                <a16:creationId xmlns:a16="http://schemas.microsoft.com/office/drawing/2014/main" id="{353EA83E-BF3D-44DB-9A3D-10FA5EDC4FC7}"/>
              </a:ext>
            </a:extLst>
          </p:cNvPr>
          <p:cNvGraphicFramePr>
            <a:graphicFrameLocks/>
          </p:cNvGraphicFramePr>
          <p:nvPr>
            <p:extLst>
              <p:ext uri="{D42A27DB-BD31-4B8C-83A1-F6EECF244321}">
                <p14:modId xmlns:p14="http://schemas.microsoft.com/office/powerpoint/2010/main" val="3879556035"/>
              </p:ext>
            </p:extLst>
          </p:nvPr>
        </p:nvGraphicFramePr>
        <p:xfrm>
          <a:off x="4482196" y="1219960"/>
          <a:ext cx="7406640" cy="52120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4871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902B-5965-489D-8CF0-42377BF6D4EE}"/>
              </a:ext>
            </a:extLst>
          </p:cNvPr>
          <p:cNvSpPr>
            <a:spLocks noGrp="1"/>
          </p:cNvSpPr>
          <p:nvPr>
            <p:ph type="title"/>
          </p:nvPr>
        </p:nvSpPr>
        <p:spPr>
          <a:xfrm>
            <a:off x="329292" y="651081"/>
            <a:ext cx="4242708" cy="948620"/>
          </a:xfrm>
        </p:spPr>
        <p:txBody>
          <a:bodyPr>
            <a:noAutofit/>
          </a:bodyPr>
          <a:lstStyle/>
          <a:p>
            <a:r>
              <a:rPr lang="en-US" sz="3400" b="1" dirty="0">
                <a:solidFill>
                  <a:schemeClr val="accent6">
                    <a:lumMod val="50000"/>
                  </a:schemeClr>
                </a:solidFill>
                <a:latin typeface="Segoe UI" panose="020B0502040204020203" pitchFamily="34" charset="0"/>
                <a:ea typeface="+mn-ea"/>
                <a:cs typeface="Segoe UI" panose="020B0502040204020203" pitchFamily="34" charset="0"/>
              </a:rPr>
              <a:t>BUSINESS CONFIDENCE</a:t>
            </a:r>
          </a:p>
        </p:txBody>
      </p:sp>
      <p:sp>
        <p:nvSpPr>
          <p:cNvPr id="6" name="TextBox 5">
            <a:extLst>
              <a:ext uri="{FF2B5EF4-FFF2-40B4-BE49-F238E27FC236}">
                <a16:creationId xmlns:a16="http://schemas.microsoft.com/office/drawing/2014/main" id="{5DC51C10-A55E-4ED7-874E-280CB34F2F47}"/>
              </a:ext>
            </a:extLst>
          </p:cNvPr>
          <p:cNvSpPr txBox="1"/>
          <p:nvPr/>
        </p:nvSpPr>
        <p:spPr>
          <a:xfrm>
            <a:off x="428625" y="2119906"/>
            <a:ext cx="3609975" cy="3515439"/>
          </a:xfrm>
          <a:prstGeom prst="roundRect">
            <a:avLst>
              <a:gd name="adj" fmla="val 5938"/>
            </a:avLst>
          </a:prstGeom>
          <a:solidFill>
            <a:schemeClr val="accent6">
              <a:lumMod val="20000"/>
              <a:lumOff val="80000"/>
            </a:schemeClr>
          </a:solidFill>
        </p:spPr>
        <p:txBody>
          <a:bodyPr wrap="square" rtlCol="0">
            <a:spAutoFit/>
          </a:bodyPr>
          <a:lstStyle/>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In terms of macroeconomic outlook for the next quarter, the construction industry is in line with the overall business community. </a:t>
            </a:r>
          </a:p>
          <a:p>
            <a:endParaRPr lang="en-US" dirty="0">
              <a:solidFill>
                <a:schemeClr val="tx1">
                  <a:lumMod val="85000"/>
                  <a:lumOff val="15000"/>
                </a:schemeClr>
              </a:solidFill>
              <a:latin typeface="Segoe UI Semilight" panose="020B0402040204020203" pitchFamily="34" charset="0"/>
              <a:cs typeface="Segoe UI Semilight" panose="020B0402040204020203" pitchFamily="34" charset="0"/>
            </a:endParaRPr>
          </a:p>
          <a:p>
            <a:r>
              <a:rPr lang="en-US" dirty="0">
                <a:solidFill>
                  <a:schemeClr val="tx1">
                    <a:lumMod val="85000"/>
                    <a:lumOff val="15000"/>
                  </a:schemeClr>
                </a:solidFill>
                <a:latin typeface="Segoe UI Semilight" panose="020B0402040204020203" pitchFamily="34" charset="0"/>
                <a:cs typeface="Segoe UI Semilight" panose="020B0402040204020203" pitchFamily="34" charset="0"/>
              </a:rPr>
              <a:t>In terms of own operations or business activity, the construction industry expects better conditions in the next quarter, in contrast to lower expectations clipped by the industry sector. </a:t>
            </a:r>
          </a:p>
        </p:txBody>
      </p:sp>
      <p:grpSp>
        <p:nvGrpSpPr>
          <p:cNvPr id="16" name="Group 15">
            <a:extLst>
              <a:ext uri="{FF2B5EF4-FFF2-40B4-BE49-F238E27FC236}">
                <a16:creationId xmlns:a16="http://schemas.microsoft.com/office/drawing/2014/main" id="{462E0C45-D737-464B-A305-3BC8B0BADDD9}"/>
              </a:ext>
            </a:extLst>
          </p:cNvPr>
          <p:cNvGrpSpPr/>
          <p:nvPr/>
        </p:nvGrpSpPr>
        <p:grpSpPr>
          <a:xfrm>
            <a:off x="9877425" y="-72384"/>
            <a:ext cx="2181225" cy="759804"/>
            <a:chOff x="9877425" y="-72384"/>
            <a:chExt cx="2181225" cy="759804"/>
          </a:xfrm>
        </p:grpSpPr>
        <p:sp>
          <p:nvSpPr>
            <p:cNvPr id="15" name="Rectangle: Diagonal Corners Snipped 14">
              <a:hlinkClick r:id="rId2" action="ppaction://hlinksldjump"/>
              <a:extLst>
                <a:ext uri="{FF2B5EF4-FFF2-40B4-BE49-F238E27FC236}">
                  <a16:creationId xmlns:a16="http://schemas.microsoft.com/office/drawing/2014/main" id="{FC1AE527-FC7C-414E-B7B5-9EAA9C85F69A}"/>
                </a:ext>
              </a:extLst>
            </p:cNvPr>
            <p:cNvSpPr/>
            <p:nvPr/>
          </p:nvSpPr>
          <p:spPr>
            <a:xfrm>
              <a:off x="10105209" y="30536"/>
              <a:ext cx="1953441" cy="548640"/>
            </a:xfrm>
            <a:prstGeom prst="snip2DiagRect">
              <a:avLst/>
            </a:prstGeom>
            <a:solidFill>
              <a:srgbClr val="D9D9D9">
                <a:alpha val="50196"/>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vron arrows with solid fill">
              <a:hlinkClick r:id="rId2" action="ppaction://hlinksldjump"/>
              <a:extLst>
                <a:ext uri="{FF2B5EF4-FFF2-40B4-BE49-F238E27FC236}">
                  <a16:creationId xmlns:a16="http://schemas.microsoft.com/office/drawing/2014/main" id="{8FB3AEF2-B2C7-419F-9FB6-1378EADD6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7043" y="-72384"/>
              <a:ext cx="885825" cy="759804"/>
            </a:xfrm>
            <a:prstGeom prst="rect">
              <a:avLst/>
            </a:prstGeom>
          </p:spPr>
        </p:pic>
        <p:sp>
          <p:nvSpPr>
            <p:cNvPr id="14" name="TextBox 13">
              <a:hlinkClick r:id="rId2" action="ppaction://hlinksldjump"/>
              <a:extLst>
                <a:ext uri="{FF2B5EF4-FFF2-40B4-BE49-F238E27FC236}">
                  <a16:creationId xmlns:a16="http://schemas.microsoft.com/office/drawing/2014/main" id="{67D52952-8454-4993-8508-7F81C4914E4E}"/>
                </a:ext>
              </a:extLst>
            </p:cNvPr>
            <p:cNvSpPr txBox="1"/>
            <p:nvPr/>
          </p:nvSpPr>
          <p:spPr>
            <a:xfrm>
              <a:off x="9877425" y="17439"/>
              <a:ext cx="1333500" cy="584775"/>
            </a:xfrm>
            <a:prstGeom prst="rect">
              <a:avLst/>
            </a:prstGeom>
            <a:noFill/>
          </p:spPr>
          <p:txBody>
            <a:bodyPr wrap="square" rtlCol="0">
              <a:spAutoFit/>
            </a:bodyPr>
            <a:lstStyle/>
            <a:p>
              <a:pPr algn="r"/>
              <a:r>
                <a:rPr lang="en-US" sz="1600" b="1" dirty="0">
                  <a:solidFill>
                    <a:schemeClr val="tx1">
                      <a:lumMod val="65000"/>
                      <a:lumOff val="35000"/>
                    </a:schemeClr>
                  </a:solidFill>
                  <a:latin typeface="Segoe UI Semilight" panose="020B0402040204020203" pitchFamily="34" charset="0"/>
                  <a:cs typeface="Segoe UI Semilight" panose="020B0402040204020203" pitchFamily="34" charset="0"/>
                </a:rPr>
                <a:t>BACK TO SUMMARY</a:t>
              </a:r>
            </a:p>
          </p:txBody>
        </p:sp>
      </p:grpSp>
      <p:sp>
        <p:nvSpPr>
          <p:cNvPr id="17" name="TextBox 16">
            <a:extLst>
              <a:ext uri="{FF2B5EF4-FFF2-40B4-BE49-F238E27FC236}">
                <a16:creationId xmlns:a16="http://schemas.microsoft.com/office/drawing/2014/main" id="{580ACD8C-6721-4DC2-AFCC-2593094B77A1}"/>
              </a:ext>
            </a:extLst>
          </p:cNvPr>
          <p:cNvSpPr txBox="1"/>
          <p:nvPr/>
        </p:nvSpPr>
        <p:spPr>
          <a:xfrm>
            <a:off x="4456795" y="878721"/>
            <a:ext cx="7405914" cy="307777"/>
          </a:xfrm>
          <a:prstGeom prst="rect">
            <a:avLst/>
          </a:prstGeom>
          <a:noFill/>
        </p:spPr>
        <p:txBody>
          <a:bodyPr wrap="square" rtlCol="0">
            <a:spAutoFit/>
          </a:bodyPr>
          <a:lstStyle/>
          <a:p>
            <a:pPr algn="ctr"/>
            <a:r>
              <a:rPr lang="en-US" sz="1400" b="1" u="sng" dirty="0">
                <a:solidFill>
                  <a:schemeClr val="tx1">
                    <a:lumMod val="75000"/>
                    <a:lumOff val="25000"/>
                  </a:schemeClr>
                </a:solidFill>
                <a:latin typeface="Arial" panose="020B0604020202020204" pitchFamily="34" charset="0"/>
                <a:cs typeface="Arial" panose="020B0604020202020204" pitchFamily="34" charset="0"/>
              </a:rPr>
              <a:t>Business Expectations Survey, Next Quarter, Confidence Index</a:t>
            </a:r>
          </a:p>
        </p:txBody>
      </p:sp>
      <p:sp>
        <p:nvSpPr>
          <p:cNvPr id="20" name="TextBox 19">
            <a:extLst>
              <a:ext uri="{FF2B5EF4-FFF2-40B4-BE49-F238E27FC236}">
                <a16:creationId xmlns:a16="http://schemas.microsoft.com/office/drawing/2014/main" id="{9D6091D8-DA90-4325-9BAE-8801B30858C4}"/>
              </a:ext>
            </a:extLst>
          </p:cNvPr>
          <p:cNvSpPr txBox="1"/>
          <p:nvPr/>
        </p:nvSpPr>
        <p:spPr>
          <a:xfrm>
            <a:off x="4572000" y="6580464"/>
            <a:ext cx="7290709" cy="238363"/>
          </a:xfrm>
          <a:prstGeom prst="roundRect">
            <a:avLst/>
          </a:prstGeom>
          <a:solidFill>
            <a:schemeClr val="bg1">
              <a:lumMod val="95000"/>
            </a:schemeClr>
          </a:solidFill>
        </p:spPr>
        <p:txBody>
          <a:bodyPr wrap="square" rtlCol="0">
            <a:spAutoFit/>
          </a:bodyPr>
          <a:lstStyle/>
          <a:p>
            <a:pPr marL="228600"/>
            <a:r>
              <a:rPr lang="en-US" sz="800" dirty="0">
                <a:solidFill>
                  <a:schemeClr val="tx1">
                    <a:lumMod val="65000"/>
                    <a:lumOff val="35000"/>
                  </a:schemeClr>
                </a:solidFill>
                <a:latin typeface="Arial Nova Light" panose="020B0304020202020204" pitchFamily="34" charset="0"/>
              </a:rPr>
              <a:t>Source: BSP</a:t>
            </a:r>
          </a:p>
        </p:txBody>
      </p:sp>
      <p:sp>
        <p:nvSpPr>
          <p:cNvPr id="22" name="TextBox 21">
            <a:extLst>
              <a:ext uri="{FF2B5EF4-FFF2-40B4-BE49-F238E27FC236}">
                <a16:creationId xmlns:a16="http://schemas.microsoft.com/office/drawing/2014/main" id="{DE42841F-BBCF-4933-910D-BFE2486FBBE1}"/>
              </a:ext>
            </a:extLst>
          </p:cNvPr>
          <p:cNvSpPr txBox="1"/>
          <p:nvPr/>
        </p:nvSpPr>
        <p:spPr>
          <a:xfrm>
            <a:off x="-1" y="80273"/>
            <a:ext cx="10105209" cy="338554"/>
          </a:xfrm>
          <a:prstGeom prst="rect">
            <a:avLst/>
          </a:prstGeom>
          <a:solidFill>
            <a:schemeClr val="bg1">
              <a:lumMod val="85000"/>
              <a:alpha val="40000"/>
            </a:schemeClr>
          </a:solidFill>
        </p:spPr>
        <p:txBody>
          <a:bodyPr wrap="square" rtlCol="0">
            <a:spAutoFit/>
          </a:bodyPr>
          <a:lstStyle>
            <a:defPPr>
              <a:defRPr lang="en-US"/>
            </a:defPPr>
            <a:lvl2pPr lvl="1">
              <a:defRPr sz="1600" b="1">
                <a:solidFill>
                  <a:schemeClr val="bg1">
                    <a:lumMod val="50000"/>
                  </a:schemeClr>
                </a:solidFill>
                <a:latin typeface="Arial Nova Light" panose="020B0304020202020204" pitchFamily="34" charset="0"/>
              </a:defRPr>
            </a:lvl2pPr>
          </a:lstStyle>
          <a:p>
            <a:pPr lvl="1"/>
            <a:r>
              <a:rPr lang="en-US" dirty="0"/>
              <a:t>Construction Industry Watch – July 2021</a:t>
            </a:r>
          </a:p>
        </p:txBody>
      </p:sp>
      <p:graphicFrame>
        <p:nvGraphicFramePr>
          <p:cNvPr id="23" name="Chart 22">
            <a:extLst>
              <a:ext uri="{FF2B5EF4-FFF2-40B4-BE49-F238E27FC236}">
                <a16:creationId xmlns:a16="http://schemas.microsoft.com/office/drawing/2014/main" id="{095A7C66-5625-4376-9450-97C30CC13344}"/>
              </a:ext>
            </a:extLst>
          </p:cNvPr>
          <p:cNvGraphicFramePr>
            <a:graphicFrameLocks/>
          </p:cNvGraphicFramePr>
          <p:nvPr>
            <p:extLst>
              <p:ext uri="{D42A27DB-BD31-4B8C-83A1-F6EECF244321}">
                <p14:modId xmlns:p14="http://schemas.microsoft.com/office/powerpoint/2010/main" val="3341180495"/>
              </p:ext>
            </p:extLst>
          </p:nvPr>
        </p:nvGraphicFramePr>
        <p:xfrm>
          <a:off x="4450082" y="1323827"/>
          <a:ext cx="7406640" cy="52120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8591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902B-5965-489D-8CF0-42377BF6D4EE}"/>
              </a:ext>
            </a:extLst>
          </p:cNvPr>
          <p:cNvSpPr>
            <a:spLocks noGrp="1"/>
          </p:cNvSpPr>
          <p:nvPr>
            <p:ph type="title"/>
          </p:nvPr>
        </p:nvSpPr>
        <p:spPr>
          <a:xfrm>
            <a:off x="329292" y="651081"/>
            <a:ext cx="4242708" cy="948620"/>
          </a:xfrm>
        </p:spPr>
        <p:txBody>
          <a:bodyPr>
            <a:noAutofit/>
          </a:bodyPr>
          <a:lstStyle/>
          <a:p>
            <a:r>
              <a:rPr lang="en-US" sz="3400" b="1" dirty="0">
                <a:solidFill>
                  <a:schemeClr val="accent6">
                    <a:lumMod val="50000"/>
                  </a:schemeClr>
                </a:solidFill>
                <a:latin typeface="Segoe UI" panose="020B0502040204020203" pitchFamily="34" charset="0"/>
                <a:ea typeface="+mn-ea"/>
                <a:cs typeface="Segoe UI" panose="020B0502040204020203" pitchFamily="34" charset="0"/>
              </a:rPr>
              <a:t>INFRASTRUCTURE SPENDING</a:t>
            </a:r>
          </a:p>
        </p:txBody>
      </p:sp>
      <p:sp>
        <p:nvSpPr>
          <p:cNvPr id="6" name="TextBox 5">
            <a:extLst>
              <a:ext uri="{FF2B5EF4-FFF2-40B4-BE49-F238E27FC236}">
                <a16:creationId xmlns:a16="http://schemas.microsoft.com/office/drawing/2014/main" id="{5DC51C10-A55E-4ED7-874E-280CB34F2F47}"/>
              </a:ext>
            </a:extLst>
          </p:cNvPr>
          <p:cNvSpPr txBox="1"/>
          <p:nvPr/>
        </p:nvSpPr>
        <p:spPr>
          <a:xfrm>
            <a:off x="428625" y="1736725"/>
            <a:ext cx="3609975" cy="4760848"/>
          </a:xfrm>
          <a:prstGeom prst="roundRect">
            <a:avLst>
              <a:gd name="adj" fmla="val 5938"/>
            </a:avLst>
          </a:prstGeom>
          <a:solidFill>
            <a:schemeClr val="accent6">
              <a:lumMod val="20000"/>
              <a:lumOff val="80000"/>
            </a:schemeClr>
          </a:solidFill>
        </p:spPr>
        <p:txBody>
          <a:bodyPr wrap="square" rtlCol="0">
            <a:spAutoFit/>
          </a:bodyPr>
          <a:lstStyle/>
          <a:p>
            <a:r>
              <a:rPr lang="en-US" sz="1750" dirty="0">
                <a:solidFill>
                  <a:schemeClr val="tx1">
                    <a:lumMod val="85000"/>
                    <a:lumOff val="15000"/>
                  </a:schemeClr>
                </a:solidFill>
                <a:latin typeface="Segoe UI Semilight" panose="020B0402040204020203" pitchFamily="34" charset="0"/>
                <a:cs typeface="Segoe UI Semilight" panose="020B0402040204020203" pitchFamily="34" charset="0"/>
              </a:rPr>
              <a:t>Infrastructure spending continued its impressive acceleration in June, growing 50.3% YoY and 19.7% MoM. January-June disbursements was up 43% and was 1.7% above target. </a:t>
            </a:r>
          </a:p>
          <a:p>
            <a:r>
              <a:rPr lang="en-US" sz="1750" dirty="0">
                <a:solidFill>
                  <a:schemeClr val="tx1">
                    <a:lumMod val="85000"/>
                    <a:lumOff val="15000"/>
                  </a:schemeClr>
                </a:solidFill>
                <a:latin typeface="Segoe UI Semilight" panose="020B0402040204020203" pitchFamily="34" charset="0"/>
                <a:cs typeface="Segoe UI Semilight" panose="020B0402040204020203" pitchFamily="34" charset="0"/>
              </a:rPr>
              <a:t>Public sector was clearly the main driver of construction activity and a key contributor to employment growth in the second quarter and the first half of 2021. </a:t>
            </a:r>
          </a:p>
          <a:p>
            <a:endParaRPr lang="en-US" sz="1750" dirty="0">
              <a:solidFill>
                <a:schemeClr val="tx1">
                  <a:lumMod val="85000"/>
                  <a:lumOff val="15000"/>
                </a:schemeClr>
              </a:solidFill>
              <a:latin typeface="Segoe UI Semilight" panose="020B0402040204020203" pitchFamily="34" charset="0"/>
              <a:cs typeface="Segoe UI Semilight" panose="020B0402040204020203" pitchFamily="34" charset="0"/>
            </a:endParaRPr>
          </a:p>
          <a:p>
            <a:r>
              <a:rPr lang="en-US" sz="1750" dirty="0">
                <a:solidFill>
                  <a:schemeClr val="tx1">
                    <a:lumMod val="85000"/>
                    <a:lumOff val="15000"/>
                  </a:schemeClr>
                </a:solidFill>
                <a:latin typeface="Segoe UI Semilight" panose="020B0402040204020203" pitchFamily="34" charset="0"/>
                <a:cs typeface="Segoe UI Semilight" panose="020B0402040204020203" pitchFamily="34" charset="0"/>
              </a:rPr>
              <a:t>The government plans to spend ~PHP 451B on infrastructure for the rest of 2021 (+11.3% YoY) and public construction will likely continue to drive the industry.</a:t>
            </a:r>
          </a:p>
        </p:txBody>
      </p:sp>
      <p:grpSp>
        <p:nvGrpSpPr>
          <p:cNvPr id="16" name="Group 15">
            <a:extLst>
              <a:ext uri="{FF2B5EF4-FFF2-40B4-BE49-F238E27FC236}">
                <a16:creationId xmlns:a16="http://schemas.microsoft.com/office/drawing/2014/main" id="{462E0C45-D737-464B-A305-3BC8B0BADDD9}"/>
              </a:ext>
            </a:extLst>
          </p:cNvPr>
          <p:cNvGrpSpPr/>
          <p:nvPr/>
        </p:nvGrpSpPr>
        <p:grpSpPr>
          <a:xfrm>
            <a:off x="9877425" y="-72384"/>
            <a:ext cx="2181225" cy="759804"/>
            <a:chOff x="9877425" y="-72384"/>
            <a:chExt cx="2181225" cy="759804"/>
          </a:xfrm>
        </p:grpSpPr>
        <p:sp>
          <p:nvSpPr>
            <p:cNvPr id="15" name="Rectangle: Diagonal Corners Snipped 14">
              <a:hlinkClick r:id="rId2" action="ppaction://hlinksldjump"/>
              <a:extLst>
                <a:ext uri="{FF2B5EF4-FFF2-40B4-BE49-F238E27FC236}">
                  <a16:creationId xmlns:a16="http://schemas.microsoft.com/office/drawing/2014/main" id="{FC1AE527-FC7C-414E-B7B5-9EAA9C85F69A}"/>
                </a:ext>
              </a:extLst>
            </p:cNvPr>
            <p:cNvSpPr/>
            <p:nvPr/>
          </p:nvSpPr>
          <p:spPr>
            <a:xfrm>
              <a:off x="10105209" y="30536"/>
              <a:ext cx="1953441" cy="548640"/>
            </a:xfrm>
            <a:prstGeom prst="snip2DiagRect">
              <a:avLst/>
            </a:prstGeom>
            <a:solidFill>
              <a:srgbClr val="D9D9D9">
                <a:alpha val="50196"/>
              </a:srgb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vron arrows with solid fill">
              <a:hlinkClick r:id="rId2" action="ppaction://hlinksldjump"/>
              <a:extLst>
                <a:ext uri="{FF2B5EF4-FFF2-40B4-BE49-F238E27FC236}">
                  <a16:creationId xmlns:a16="http://schemas.microsoft.com/office/drawing/2014/main" id="{8FB3AEF2-B2C7-419F-9FB6-1378EADD6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7043" y="-72384"/>
              <a:ext cx="885825" cy="759804"/>
            </a:xfrm>
            <a:prstGeom prst="rect">
              <a:avLst/>
            </a:prstGeom>
          </p:spPr>
        </p:pic>
        <p:sp>
          <p:nvSpPr>
            <p:cNvPr id="14" name="TextBox 13">
              <a:hlinkClick r:id="rId2" action="ppaction://hlinksldjump"/>
              <a:extLst>
                <a:ext uri="{FF2B5EF4-FFF2-40B4-BE49-F238E27FC236}">
                  <a16:creationId xmlns:a16="http://schemas.microsoft.com/office/drawing/2014/main" id="{67D52952-8454-4993-8508-7F81C4914E4E}"/>
                </a:ext>
              </a:extLst>
            </p:cNvPr>
            <p:cNvSpPr txBox="1"/>
            <p:nvPr/>
          </p:nvSpPr>
          <p:spPr>
            <a:xfrm>
              <a:off x="9877425" y="17439"/>
              <a:ext cx="1333500" cy="584775"/>
            </a:xfrm>
            <a:prstGeom prst="rect">
              <a:avLst/>
            </a:prstGeom>
            <a:noFill/>
          </p:spPr>
          <p:txBody>
            <a:bodyPr wrap="square" rtlCol="0">
              <a:spAutoFit/>
            </a:bodyPr>
            <a:lstStyle/>
            <a:p>
              <a:pPr algn="r"/>
              <a:r>
                <a:rPr lang="en-US" sz="1600" b="1" dirty="0">
                  <a:solidFill>
                    <a:schemeClr val="tx1">
                      <a:lumMod val="65000"/>
                      <a:lumOff val="35000"/>
                    </a:schemeClr>
                  </a:solidFill>
                  <a:latin typeface="Segoe UI Semilight" panose="020B0402040204020203" pitchFamily="34" charset="0"/>
                  <a:cs typeface="Segoe UI Semilight" panose="020B0402040204020203" pitchFamily="34" charset="0"/>
                </a:rPr>
                <a:t>BACK TO SUMMARY</a:t>
              </a:r>
            </a:p>
          </p:txBody>
        </p:sp>
      </p:grpSp>
      <p:sp>
        <p:nvSpPr>
          <p:cNvPr id="17" name="TextBox 16">
            <a:extLst>
              <a:ext uri="{FF2B5EF4-FFF2-40B4-BE49-F238E27FC236}">
                <a16:creationId xmlns:a16="http://schemas.microsoft.com/office/drawing/2014/main" id="{580ACD8C-6721-4DC2-AFCC-2593094B77A1}"/>
              </a:ext>
            </a:extLst>
          </p:cNvPr>
          <p:cNvSpPr txBox="1"/>
          <p:nvPr/>
        </p:nvSpPr>
        <p:spPr>
          <a:xfrm>
            <a:off x="4456795" y="878721"/>
            <a:ext cx="7405914" cy="307777"/>
          </a:xfrm>
          <a:prstGeom prst="rect">
            <a:avLst/>
          </a:prstGeom>
          <a:noFill/>
        </p:spPr>
        <p:txBody>
          <a:bodyPr wrap="square" rtlCol="0">
            <a:spAutoFit/>
          </a:bodyPr>
          <a:lstStyle/>
          <a:p>
            <a:pPr algn="ctr"/>
            <a:r>
              <a:rPr lang="en-US" sz="1400" b="1" u="sng">
                <a:solidFill>
                  <a:schemeClr val="tx1">
                    <a:lumMod val="75000"/>
                    <a:lumOff val="25000"/>
                  </a:schemeClr>
                </a:solidFill>
                <a:latin typeface="Arial" panose="020B0604020202020204" pitchFamily="34" charset="0"/>
                <a:cs typeface="Arial" panose="020B0604020202020204" pitchFamily="34" charset="0"/>
              </a:rPr>
              <a:t>National Government Infrastructure and Capital Outlay, PHP Billion</a:t>
            </a:r>
            <a:endParaRPr lang="en-US" sz="1400" b="1" u="sng"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D6091D8-DA90-4325-9BAE-8801B30858C4}"/>
              </a:ext>
            </a:extLst>
          </p:cNvPr>
          <p:cNvSpPr txBox="1"/>
          <p:nvPr/>
        </p:nvSpPr>
        <p:spPr>
          <a:xfrm>
            <a:off x="4572000" y="6580464"/>
            <a:ext cx="7290709" cy="238363"/>
          </a:xfrm>
          <a:prstGeom prst="roundRect">
            <a:avLst/>
          </a:prstGeom>
          <a:solidFill>
            <a:schemeClr val="bg1">
              <a:lumMod val="95000"/>
            </a:schemeClr>
          </a:solidFill>
        </p:spPr>
        <p:txBody>
          <a:bodyPr wrap="square" rtlCol="0">
            <a:spAutoFit/>
          </a:bodyPr>
          <a:lstStyle/>
          <a:p>
            <a:pPr marL="228600"/>
            <a:r>
              <a:rPr lang="en-US" sz="800" dirty="0">
                <a:solidFill>
                  <a:schemeClr val="tx1">
                    <a:lumMod val="65000"/>
                    <a:lumOff val="35000"/>
                  </a:schemeClr>
                </a:solidFill>
                <a:latin typeface="Arial Nova Light" panose="020B0304020202020204" pitchFamily="34" charset="0"/>
              </a:rPr>
              <a:t>Source: DBM</a:t>
            </a:r>
          </a:p>
        </p:txBody>
      </p:sp>
      <p:sp>
        <p:nvSpPr>
          <p:cNvPr id="22" name="TextBox 21">
            <a:extLst>
              <a:ext uri="{FF2B5EF4-FFF2-40B4-BE49-F238E27FC236}">
                <a16:creationId xmlns:a16="http://schemas.microsoft.com/office/drawing/2014/main" id="{DE42841F-BBCF-4933-910D-BFE2486FBBE1}"/>
              </a:ext>
            </a:extLst>
          </p:cNvPr>
          <p:cNvSpPr txBox="1"/>
          <p:nvPr/>
        </p:nvSpPr>
        <p:spPr>
          <a:xfrm>
            <a:off x="-1" y="80273"/>
            <a:ext cx="10105209" cy="338554"/>
          </a:xfrm>
          <a:prstGeom prst="rect">
            <a:avLst/>
          </a:prstGeom>
          <a:solidFill>
            <a:schemeClr val="bg1">
              <a:lumMod val="85000"/>
              <a:alpha val="40000"/>
            </a:schemeClr>
          </a:solidFill>
        </p:spPr>
        <p:txBody>
          <a:bodyPr wrap="square" rtlCol="0">
            <a:spAutoFit/>
          </a:bodyPr>
          <a:lstStyle>
            <a:defPPr>
              <a:defRPr lang="en-US"/>
            </a:defPPr>
            <a:lvl2pPr lvl="1">
              <a:defRPr sz="1600" b="1">
                <a:solidFill>
                  <a:schemeClr val="bg1">
                    <a:lumMod val="50000"/>
                  </a:schemeClr>
                </a:solidFill>
                <a:latin typeface="Arial Nova Light" panose="020B0304020202020204" pitchFamily="34" charset="0"/>
              </a:defRPr>
            </a:lvl2pPr>
          </a:lstStyle>
          <a:p>
            <a:pPr lvl="1"/>
            <a:r>
              <a:rPr lang="en-US" dirty="0"/>
              <a:t>Construction Industry Watch – July 2021</a:t>
            </a:r>
          </a:p>
        </p:txBody>
      </p:sp>
      <p:graphicFrame>
        <p:nvGraphicFramePr>
          <p:cNvPr id="13" name="Chart 12">
            <a:extLst>
              <a:ext uri="{FF2B5EF4-FFF2-40B4-BE49-F238E27FC236}">
                <a16:creationId xmlns:a16="http://schemas.microsoft.com/office/drawing/2014/main" id="{A91C5941-631F-43F6-99E3-8E06D150D8C3}"/>
              </a:ext>
            </a:extLst>
          </p:cNvPr>
          <p:cNvGraphicFramePr>
            <a:graphicFrameLocks/>
          </p:cNvGraphicFramePr>
          <p:nvPr>
            <p:extLst>
              <p:ext uri="{D42A27DB-BD31-4B8C-83A1-F6EECF244321}">
                <p14:modId xmlns:p14="http://schemas.microsoft.com/office/powerpoint/2010/main" val="3777689893"/>
              </p:ext>
            </p:extLst>
          </p:nvPr>
        </p:nvGraphicFramePr>
        <p:xfrm>
          <a:off x="4456068" y="1386333"/>
          <a:ext cx="7406640" cy="52120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00942418"/>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898</Words>
  <Application>Microsoft Office PowerPoint</Application>
  <PresentationFormat>Widescreen</PresentationFormat>
  <Paragraphs>115</Paragraphs>
  <Slides>10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Arial Nova Light</vt:lpstr>
      <vt:lpstr>Calibri</vt:lpstr>
      <vt:lpstr>Calibri Light</vt:lpstr>
      <vt:lpstr>Courier New</vt:lpstr>
      <vt:lpstr>Segoe UI</vt:lpstr>
      <vt:lpstr>Segoe UI Light</vt:lpstr>
      <vt:lpstr>Segoe UI Semilight</vt:lpstr>
      <vt:lpstr>Wingdings</vt:lpstr>
      <vt:lpstr>Office Theme</vt:lpstr>
      <vt:lpstr>1_Office Theme</vt:lpstr>
      <vt:lpstr>Industry Watch: Philippine Construction</vt:lpstr>
      <vt:lpstr>PowerPoint Presentation</vt:lpstr>
      <vt:lpstr>CONSTRUCTION OUTPUT</vt:lpstr>
      <vt:lpstr>CONSTRUCTION EMPLOYMENT</vt:lpstr>
      <vt:lpstr>CONSTRUCTION MATERIALS PRICES - NCR</vt:lpstr>
      <vt:lpstr>APPROVED BUILDING PERMITS</vt:lpstr>
      <vt:lpstr>LOANS FOR CONSTRUCTION</vt:lpstr>
      <vt:lpstr>BUSINESS CONFIDENCE</vt:lpstr>
      <vt:lpstr>INFRASTRUCTURE SPENDING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2021-06-27T02:34:24Z</dcterms:created>
  <dcterms:modified xsi:type="dcterms:W3CDTF">2021-08-06T13:11:34Z</dcterms:modified>
</cp:coreProperties>
</file>